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3" r:id="rId4"/>
    <p:sldMasterId id="2147483686" r:id="rId5"/>
    <p:sldMasterId id="2147483698" r:id="rId6"/>
  </p:sldMasterIdLst>
  <p:notesMasterIdLst>
    <p:notesMasterId r:id="rId51"/>
  </p:notesMasterIdLst>
  <p:handoutMasterIdLst>
    <p:handoutMasterId r:id="rId52"/>
  </p:handoutMasterIdLst>
  <p:sldIdLst>
    <p:sldId id="722" r:id="rId7"/>
    <p:sldId id="819" r:id="rId8"/>
    <p:sldId id="828" r:id="rId9"/>
    <p:sldId id="821" r:id="rId10"/>
    <p:sldId id="822" r:id="rId11"/>
    <p:sldId id="744" r:id="rId12"/>
    <p:sldId id="824" r:id="rId13"/>
    <p:sldId id="825" r:id="rId14"/>
    <p:sldId id="826" r:id="rId15"/>
    <p:sldId id="827" r:id="rId16"/>
    <p:sldId id="831" r:id="rId17"/>
    <p:sldId id="837" r:id="rId18"/>
    <p:sldId id="838" r:id="rId19"/>
    <p:sldId id="839" r:id="rId20"/>
    <p:sldId id="840" r:id="rId21"/>
    <p:sldId id="842" r:id="rId22"/>
    <p:sldId id="843" r:id="rId23"/>
    <p:sldId id="844" r:id="rId24"/>
    <p:sldId id="845" r:id="rId25"/>
    <p:sldId id="846" r:id="rId26"/>
    <p:sldId id="862" r:id="rId27"/>
    <p:sldId id="847" r:id="rId28"/>
    <p:sldId id="848" r:id="rId29"/>
    <p:sldId id="849" r:id="rId30"/>
    <p:sldId id="850" r:id="rId31"/>
    <p:sldId id="851" r:id="rId32"/>
    <p:sldId id="852" r:id="rId33"/>
    <p:sldId id="855" r:id="rId34"/>
    <p:sldId id="853" r:id="rId35"/>
    <p:sldId id="854" r:id="rId36"/>
    <p:sldId id="856" r:id="rId37"/>
    <p:sldId id="857" r:id="rId38"/>
    <p:sldId id="858" r:id="rId39"/>
    <p:sldId id="859" r:id="rId40"/>
    <p:sldId id="860" r:id="rId41"/>
    <p:sldId id="861" r:id="rId42"/>
    <p:sldId id="269" r:id="rId43"/>
    <p:sldId id="864" r:id="rId44"/>
    <p:sldId id="832" r:id="rId45"/>
    <p:sldId id="833" r:id="rId46"/>
    <p:sldId id="834" r:id="rId47"/>
    <p:sldId id="836" r:id="rId48"/>
    <p:sldId id="818" r:id="rId49"/>
    <p:sldId id="863" r:id="rId5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35D45E-4438-42D5-9DA6-977BCAF16C65}" v="687" dt="2020-01-28T05:43:19.9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82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661927-66BF-40F1-87CD-5D016D3F431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75747B-0050-4765-B4C4-EBF2639F4EB3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MY" b="1" dirty="0"/>
            <a:t>(1) </a:t>
          </a:r>
          <a:r>
            <a:rPr lang="en-MY" b="1" dirty="0" err="1"/>
            <a:t>Akauntabiliti</a:t>
          </a:r>
          <a:r>
            <a:rPr lang="en-MY" b="1" dirty="0"/>
            <a:t> </a:t>
          </a:r>
          <a:r>
            <a:rPr lang="en-MY" b="1" dirty="0" err="1"/>
            <a:t>Awam</a:t>
          </a:r>
          <a:endParaRPr lang="en-US" dirty="0"/>
        </a:p>
      </dgm:t>
    </dgm:pt>
    <dgm:pt modelId="{2CEAD0BC-EBC3-4686-814B-08F190EE6166}" type="parTrans" cxnId="{26675F2C-0E9D-4E7F-8047-59B9FA247143}">
      <dgm:prSet/>
      <dgm:spPr/>
      <dgm:t>
        <a:bodyPr/>
        <a:lstStyle/>
        <a:p>
          <a:endParaRPr lang="en-US"/>
        </a:p>
      </dgm:t>
    </dgm:pt>
    <dgm:pt modelId="{BCCD6A51-6895-4AE1-BCA1-13264DD9A135}" type="sibTrans" cxnId="{26675F2C-0E9D-4E7F-8047-59B9FA247143}">
      <dgm:prSet/>
      <dgm:spPr/>
      <dgm:t>
        <a:bodyPr/>
        <a:lstStyle/>
        <a:p>
          <a:endParaRPr lang="en-US"/>
        </a:p>
      </dgm:t>
    </dgm:pt>
    <dgm:pt modelId="{EDA93EC1-643D-4604-803A-223FA42C31CF}">
      <dgm:prSet/>
      <dgm:spPr/>
      <dgm:t>
        <a:bodyPr/>
        <a:lstStyle/>
        <a:p>
          <a:r>
            <a:rPr lang="en-MY" b="1" dirty="0"/>
            <a:t>(2) </a:t>
          </a:r>
        </a:p>
        <a:p>
          <a:r>
            <a:rPr lang="en-MY" b="1" dirty="0" err="1"/>
            <a:t>Diuruskan</a:t>
          </a:r>
          <a:r>
            <a:rPr lang="en-MY" b="1" dirty="0"/>
            <a:t> </a:t>
          </a:r>
          <a:r>
            <a:rPr lang="en-MY" b="1" dirty="0" err="1"/>
            <a:t>Secara</a:t>
          </a:r>
          <a:r>
            <a:rPr lang="en-MY" b="1" dirty="0"/>
            <a:t> </a:t>
          </a:r>
          <a:r>
            <a:rPr lang="en-MY" b="1" dirty="0" err="1"/>
            <a:t>Telus</a:t>
          </a:r>
          <a:endParaRPr lang="en-MY" b="1" dirty="0"/>
        </a:p>
      </dgm:t>
    </dgm:pt>
    <dgm:pt modelId="{32E76A10-2D25-48F3-815A-EDDB88A13F02}" type="parTrans" cxnId="{B6961736-552E-433F-9AF2-38E1F6A4B5D6}">
      <dgm:prSet/>
      <dgm:spPr/>
      <dgm:t>
        <a:bodyPr/>
        <a:lstStyle/>
        <a:p>
          <a:endParaRPr lang="en-US"/>
        </a:p>
      </dgm:t>
    </dgm:pt>
    <dgm:pt modelId="{EB4297DB-77E8-42F0-9C9F-D55165B45888}" type="sibTrans" cxnId="{B6961736-552E-433F-9AF2-38E1F6A4B5D6}">
      <dgm:prSet/>
      <dgm:spPr/>
      <dgm:t>
        <a:bodyPr/>
        <a:lstStyle/>
        <a:p>
          <a:endParaRPr lang="en-US"/>
        </a:p>
      </dgm:t>
    </dgm:pt>
    <dgm:pt modelId="{96B10F1F-E1D3-4593-9A25-1AF5B0698C81}">
      <dgm:prSet/>
      <dgm:spPr/>
      <dgm:t>
        <a:bodyPr/>
        <a:lstStyle/>
        <a:p>
          <a:r>
            <a:rPr lang="en-MY" b="1" dirty="0"/>
            <a:t>(3) </a:t>
          </a:r>
        </a:p>
        <a:p>
          <a:r>
            <a:rPr lang="en-MY" b="1" dirty="0"/>
            <a:t>Nilai </a:t>
          </a:r>
          <a:r>
            <a:rPr lang="en-MY" b="1" dirty="0" err="1"/>
            <a:t>Faedah</a:t>
          </a:r>
          <a:r>
            <a:rPr lang="en-MY" b="1" dirty="0"/>
            <a:t> Yang </a:t>
          </a:r>
          <a:r>
            <a:rPr lang="en-MY" b="1" dirty="0" err="1"/>
            <a:t>Terbaik</a:t>
          </a:r>
          <a:endParaRPr lang="en-MY" b="1" dirty="0"/>
        </a:p>
      </dgm:t>
    </dgm:pt>
    <dgm:pt modelId="{7AE5DFBD-A27E-4D87-9B9E-C5018DE1E76A}" type="parTrans" cxnId="{AF3BB240-56DE-41DC-8C0C-E559E6C14999}">
      <dgm:prSet/>
      <dgm:spPr/>
      <dgm:t>
        <a:bodyPr/>
        <a:lstStyle/>
        <a:p>
          <a:endParaRPr lang="en-US"/>
        </a:p>
      </dgm:t>
    </dgm:pt>
    <dgm:pt modelId="{81BAA40D-EDF6-4599-9593-ED805B7B69AF}" type="sibTrans" cxnId="{AF3BB240-56DE-41DC-8C0C-E559E6C14999}">
      <dgm:prSet/>
      <dgm:spPr/>
      <dgm:t>
        <a:bodyPr/>
        <a:lstStyle/>
        <a:p>
          <a:endParaRPr lang="en-US"/>
        </a:p>
      </dgm:t>
    </dgm:pt>
    <dgm:pt modelId="{AA7AC067-E07E-4A5B-8BE1-E9C8764122BB}">
      <dgm:prSet/>
      <dgm:spPr/>
      <dgm:t>
        <a:bodyPr/>
        <a:lstStyle/>
        <a:p>
          <a:r>
            <a:rPr lang="en-MY" b="1" dirty="0"/>
            <a:t>(4) </a:t>
          </a:r>
        </a:p>
        <a:p>
          <a:r>
            <a:rPr lang="en-MY" b="1" dirty="0" err="1"/>
            <a:t>Saingan</a:t>
          </a:r>
          <a:r>
            <a:rPr lang="en-MY" b="1" dirty="0"/>
            <a:t> Terbuka</a:t>
          </a:r>
        </a:p>
      </dgm:t>
    </dgm:pt>
    <dgm:pt modelId="{58AFA4EE-D50D-48D1-B14B-8447DB43FE9C}" type="parTrans" cxnId="{74BD20C5-3350-4307-AF83-457CB66917F4}">
      <dgm:prSet/>
      <dgm:spPr/>
      <dgm:t>
        <a:bodyPr/>
        <a:lstStyle/>
        <a:p>
          <a:endParaRPr lang="en-US"/>
        </a:p>
      </dgm:t>
    </dgm:pt>
    <dgm:pt modelId="{79AEE2D7-CD22-4AD4-ACB2-956363574874}" type="sibTrans" cxnId="{74BD20C5-3350-4307-AF83-457CB66917F4}">
      <dgm:prSet/>
      <dgm:spPr/>
      <dgm:t>
        <a:bodyPr/>
        <a:lstStyle/>
        <a:p>
          <a:endParaRPr lang="en-US"/>
        </a:p>
      </dgm:t>
    </dgm:pt>
    <dgm:pt modelId="{4CF2A35F-5305-4998-A02C-8A6397ABE313}">
      <dgm:prSet/>
      <dgm:spPr/>
      <dgm:t>
        <a:bodyPr/>
        <a:lstStyle/>
        <a:p>
          <a:r>
            <a:rPr lang="en-MY" b="1" dirty="0"/>
            <a:t>(5) </a:t>
          </a:r>
        </a:p>
        <a:p>
          <a:r>
            <a:rPr lang="en-MY" b="1" dirty="0"/>
            <a:t>Adil dan </a:t>
          </a:r>
          <a:r>
            <a:rPr lang="en-MY" b="1" dirty="0" err="1"/>
            <a:t>Saksama</a:t>
          </a:r>
          <a:endParaRPr lang="en-MY" b="1" dirty="0"/>
        </a:p>
      </dgm:t>
    </dgm:pt>
    <dgm:pt modelId="{3DDA30CF-BDDB-41AA-974B-8AB0D699BC01}" type="parTrans" cxnId="{B77D4464-14BF-4540-A5C4-49E1DCA4E267}">
      <dgm:prSet/>
      <dgm:spPr/>
      <dgm:t>
        <a:bodyPr/>
        <a:lstStyle/>
        <a:p>
          <a:endParaRPr lang="en-US"/>
        </a:p>
      </dgm:t>
    </dgm:pt>
    <dgm:pt modelId="{E1CEB460-8E18-46CE-8C4A-FC5324ADC965}" type="sibTrans" cxnId="{B77D4464-14BF-4540-A5C4-49E1DCA4E267}">
      <dgm:prSet/>
      <dgm:spPr/>
      <dgm:t>
        <a:bodyPr/>
        <a:lstStyle/>
        <a:p>
          <a:endParaRPr lang="en-US"/>
        </a:p>
      </dgm:t>
    </dgm:pt>
    <dgm:pt modelId="{EC3F8064-9D4E-483A-B06B-A8DD56C792AF}" type="pres">
      <dgm:prSet presAssocID="{80661927-66BF-40F1-87CD-5D016D3F4311}" presName="diagram" presStyleCnt="0">
        <dgm:presLayoutVars>
          <dgm:dir/>
          <dgm:resizeHandles val="exact"/>
        </dgm:presLayoutVars>
      </dgm:prSet>
      <dgm:spPr/>
    </dgm:pt>
    <dgm:pt modelId="{F3007EF8-AC36-4352-89D9-11D255E2FBA9}" type="pres">
      <dgm:prSet presAssocID="{3075747B-0050-4765-B4C4-EBF2639F4EB3}" presName="node" presStyleLbl="node1" presStyleIdx="0" presStyleCnt="5">
        <dgm:presLayoutVars>
          <dgm:bulletEnabled val="1"/>
        </dgm:presLayoutVars>
      </dgm:prSet>
      <dgm:spPr/>
    </dgm:pt>
    <dgm:pt modelId="{E2437846-B8B2-4255-9A80-C8D6A04AB369}" type="pres">
      <dgm:prSet presAssocID="{BCCD6A51-6895-4AE1-BCA1-13264DD9A135}" presName="sibTrans" presStyleCnt="0"/>
      <dgm:spPr/>
    </dgm:pt>
    <dgm:pt modelId="{0708DD40-9A01-42F4-AE46-5A0CF3E843F0}" type="pres">
      <dgm:prSet presAssocID="{EDA93EC1-643D-4604-803A-223FA42C31CF}" presName="node" presStyleLbl="node1" presStyleIdx="1" presStyleCnt="5">
        <dgm:presLayoutVars>
          <dgm:bulletEnabled val="1"/>
        </dgm:presLayoutVars>
      </dgm:prSet>
      <dgm:spPr/>
    </dgm:pt>
    <dgm:pt modelId="{00C2CC66-9C60-47F4-9F47-4F0ADC9550B2}" type="pres">
      <dgm:prSet presAssocID="{EB4297DB-77E8-42F0-9C9F-D55165B45888}" presName="sibTrans" presStyleCnt="0"/>
      <dgm:spPr/>
    </dgm:pt>
    <dgm:pt modelId="{46A0574A-0E8B-4B02-B79A-0DEABEB2A663}" type="pres">
      <dgm:prSet presAssocID="{96B10F1F-E1D3-4593-9A25-1AF5B0698C81}" presName="node" presStyleLbl="node1" presStyleIdx="2" presStyleCnt="5">
        <dgm:presLayoutVars>
          <dgm:bulletEnabled val="1"/>
        </dgm:presLayoutVars>
      </dgm:prSet>
      <dgm:spPr/>
    </dgm:pt>
    <dgm:pt modelId="{5A1F2739-A533-4D18-84EE-988789CF29C2}" type="pres">
      <dgm:prSet presAssocID="{81BAA40D-EDF6-4599-9593-ED805B7B69AF}" presName="sibTrans" presStyleCnt="0"/>
      <dgm:spPr/>
    </dgm:pt>
    <dgm:pt modelId="{2BC55388-255C-4C55-8B68-8A06C855C36B}" type="pres">
      <dgm:prSet presAssocID="{AA7AC067-E07E-4A5B-8BE1-E9C8764122BB}" presName="node" presStyleLbl="node1" presStyleIdx="3" presStyleCnt="5">
        <dgm:presLayoutVars>
          <dgm:bulletEnabled val="1"/>
        </dgm:presLayoutVars>
      </dgm:prSet>
      <dgm:spPr/>
    </dgm:pt>
    <dgm:pt modelId="{B6CDC0AC-E690-450A-B288-89CF5FDD7167}" type="pres">
      <dgm:prSet presAssocID="{79AEE2D7-CD22-4AD4-ACB2-956363574874}" presName="sibTrans" presStyleCnt="0"/>
      <dgm:spPr/>
    </dgm:pt>
    <dgm:pt modelId="{185A989F-9799-4E8D-B8D4-1494EA747C5C}" type="pres">
      <dgm:prSet presAssocID="{4CF2A35F-5305-4998-A02C-8A6397ABE313}" presName="node" presStyleLbl="node1" presStyleIdx="4" presStyleCnt="5">
        <dgm:presLayoutVars>
          <dgm:bulletEnabled val="1"/>
        </dgm:presLayoutVars>
      </dgm:prSet>
      <dgm:spPr/>
    </dgm:pt>
  </dgm:ptLst>
  <dgm:cxnLst>
    <dgm:cxn modelId="{13D86B08-911D-41C5-8E32-762E1B83D944}" type="presOf" srcId="{3075747B-0050-4765-B4C4-EBF2639F4EB3}" destId="{F3007EF8-AC36-4352-89D9-11D255E2FBA9}" srcOrd="0" destOrd="0" presId="urn:microsoft.com/office/officeart/2005/8/layout/default"/>
    <dgm:cxn modelId="{26675F2C-0E9D-4E7F-8047-59B9FA247143}" srcId="{80661927-66BF-40F1-87CD-5D016D3F4311}" destId="{3075747B-0050-4765-B4C4-EBF2639F4EB3}" srcOrd="0" destOrd="0" parTransId="{2CEAD0BC-EBC3-4686-814B-08F190EE6166}" sibTransId="{BCCD6A51-6895-4AE1-BCA1-13264DD9A135}"/>
    <dgm:cxn modelId="{B6961736-552E-433F-9AF2-38E1F6A4B5D6}" srcId="{80661927-66BF-40F1-87CD-5D016D3F4311}" destId="{EDA93EC1-643D-4604-803A-223FA42C31CF}" srcOrd="1" destOrd="0" parTransId="{32E76A10-2D25-48F3-815A-EDDB88A13F02}" sibTransId="{EB4297DB-77E8-42F0-9C9F-D55165B45888}"/>
    <dgm:cxn modelId="{AF3BB240-56DE-41DC-8C0C-E559E6C14999}" srcId="{80661927-66BF-40F1-87CD-5D016D3F4311}" destId="{96B10F1F-E1D3-4593-9A25-1AF5B0698C81}" srcOrd="2" destOrd="0" parTransId="{7AE5DFBD-A27E-4D87-9B9E-C5018DE1E76A}" sibTransId="{81BAA40D-EDF6-4599-9593-ED805B7B69AF}"/>
    <dgm:cxn modelId="{B77D4464-14BF-4540-A5C4-49E1DCA4E267}" srcId="{80661927-66BF-40F1-87CD-5D016D3F4311}" destId="{4CF2A35F-5305-4998-A02C-8A6397ABE313}" srcOrd="4" destOrd="0" parTransId="{3DDA30CF-BDDB-41AA-974B-8AB0D699BC01}" sibTransId="{E1CEB460-8E18-46CE-8C4A-FC5324ADC965}"/>
    <dgm:cxn modelId="{89E77D78-2698-435B-B894-B122E87BEBBF}" type="presOf" srcId="{AA7AC067-E07E-4A5B-8BE1-E9C8764122BB}" destId="{2BC55388-255C-4C55-8B68-8A06C855C36B}" srcOrd="0" destOrd="0" presId="urn:microsoft.com/office/officeart/2005/8/layout/default"/>
    <dgm:cxn modelId="{590E907B-9502-4249-BAB0-15C26F522CBF}" type="presOf" srcId="{80661927-66BF-40F1-87CD-5D016D3F4311}" destId="{EC3F8064-9D4E-483A-B06B-A8DD56C792AF}" srcOrd="0" destOrd="0" presId="urn:microsoft.com/office/officeart/2005/8/layout/default"/>
    <dgm:cxn modelId="{74BD20C5-3350-4307-AF83-457CB66917F4}" srcId="{80661927-66BF-40F1-87CD-5D016D3F4311}" destId="{AA7AC067-E07E-4A5B-8BE1-E9C8764122BB}" srcOrd="3" destOrd="0" parTransId="{58AFA4EE-D50D-48D1-B14B-8447DB43FE9C}" sibTransId="{79AEE2D7-CD22-4AD4-ACB2-956363574874}"/>
    <dgm:cxn modelId="{5BF461D0-C9C9-47E8-BE4B-70F321A0D8A7}" type="presOf" srcId="{EDA93EC1-643D-4604-803A-223FA42C31CF}" destId="{0708DD40-9A01-42F4-AE46-5A0CF3E843F0}" srcOrd="0" destOrd="0" presId="urn:microsoft.com/office/officeart/2005/8/layout/default"/>
    <dgm:cxn modelId="{D9B828DD-9FA8-4A00-8E47-4F061E7618FE}" type="presOf" srcId="{96B10F1F-E1D3-4593-9A25-1AF5B0698C81}" destId="{46A0574A-0E8B-4B02-B79A-0DEABEB2A663}" srcOrd="0" destOrd="0" presId="urn:microsoft.com/office/officeart/2005/8/layout/default"/>
    <dgm:cxn modelId="{86DAFEFB-41A2-49A6-9403-1748A7EE481D}" type="presOf" srcId="{4CF2A35F-5305-4998-A02C-8A6397ABE313}" destId="{185A989F-9799-4E8D-B8D4-1494EA747C5C}" srcOrd="0" destOrd="0" presId="urn:microsoft.com/office/officeart/2005/8/layout/default"/>
    <dgm:cxn modelId="{DF8C4902-24C2-4D55-BD65-2D944AEC394F}" type="presParOf" srcId="{EC3F8064-9D4E-483A-B06B-A8DD56C792AF}" destId="{F3007EF8-AC36-4352-89D9-11D255E2FBA9}" srcOrd="0" destOrd="0" presId="urn:microsoft.com/office/officeart/2005/8/layout/default"/>
    <dgm:cxn modelId="{83030C48-A833-4368-A06C-CC37F00407AE}" type="presParOf" srcId="{EC3F8064-9D4E-483A-B06B-A8DD56C792AF}" destId="{E2437846-B8B2-4255-9A80-C8D6A04AB369}" srcOrd="1" destOrd="0" presId="urn:microsoft.com/office/officeart/2005/8/layout/default"/>
    <dgm:cxn modelId="{DDC74C76-9698-4EB3-B0A8-A520EE7186F7}" type="presParOf" srcId="{EC3F8064-9D4E-483A-B06B-A8DD56C792AF}" destId="{0708DD40-9A01-42F4-AE46-5A0CF3E843F0}" srcOrd="2" destOrd="0" presId="urn:microsoft.com/office/officeart/2005/8/layout/default"/>
    <dgm:cxn modelId="{71E07CDC-1190-48BD-ABC4-F66923E0F687}" type="presParOf" srcId="{EC3F8064-9D4E-483A-B06B-A8DD56C792AF}" destId="{00C2CC66-9C60-47F4-9F47-4F0ADC9550B2}" srcOrd="3" destOrd="0" presId="urn:microsoft.com/office/officeart/2005/8/layout/default"/>
    <dgm:cxn modelId="{109B2086-7E7C-4222-A74F-0B81351D62EE}" type="presParOf" srcId="{EC3F8064-9D4E-483A-B06B-A8DD56C792AF}" destId="{46A0574A-0E8B-4B02-B79A-0DEABEB2A663}" srcOrd="4" destOrd="0" presId="urn:microsoft.com/office/officeart/2005/8/layout/default"/>
    <dgm:cxn modelId="{BBD97309-8B04-4503-965C-63534648614E}" type="presParOf" srcId="{EC3F8064-9D4E-483A-B06B-A8DD56C792AF}" destId="{5A1F2739-A533-4D18-84EE-988789CF29C2}" srcOrd="5" destOrd="0" presId="urn:microsoft.com/office/officeart/2005/8/layout/default"/>
    <dgm:cxn modelId="{0DC86E31-53E0-4B1D-B4C5-EF13F0F40D80}" type="presParOf" srcId="{EC3F8064-9D4E-483A-B06B-A8DD56C792AF}" destId="{2BC55388-255C-4C55-8B68-8A06C855C36B}" srcOrd="6" destOrd="0" presId="urn:microsoft.com/office/officeart/2005/8/layout/default"/>
    <dgm:cxn modelId="{CDDEF231-6DF9-4DEA-8CA1-5333F5D6FE53}" type="presParOf" srcId="{EC3F8064-9D4E-483A-B06B-A8DD56C792AF}" destId="{B6CDC0AC-E690-450A-B288-89CF5FDD7167}" srcOrd="7" destOrd="0" presId="urn:microsoft.com/office/officeart/2005/8/layout/default"/>
    <dgm:cxn modelId="{EBDBE84E-522D-497F-BD03-F6A394B3835E}" type="presParOf" srcId="{EC3F8064-9D4E-483A-B06B-A8DD56C792AF}" destId="{185A989F-9799-4E8D-B8D4-1494EA747C5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2E524A-BB1D-4ED7-9327-1292D0AA5C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18D9B0-C612-42AB-A0C1-F187DB0E205F}">
      <dgm:prSet phldrT="[Text]"/>
      <dgm:spPr/>
      <dgm:t>
        <a:bodyPr/>
        <a:lstStyle/>
        <a:p>
          <a:r>
            <a:rPr lang="en-US"/>
            <a:t>Bekalan</a:t>
          </a:r>
        </a:p>
      </dgm:t>
    </dgm:pt>
    <dgm:pt modelId="{0611AB7C-B154-4090-A52F-272D47F96423}" type="parTrans" cxnId="{193D9BF1-628C-4E16-8C4A-7E3B0CD7F793}">
      <dgm:prSet/>
      <dgm:spPr/>
      <dgm:t>
        <a:bodyPr/>
        <a:lstStyle/>
        <a:p>
          <a:endParaRPr lang="en-US"/>
        </a:p>
      </dgm:t>
    </dgm:pt>
    <dgm:pt modelId="{E3F3EF2F-6EA9-4F08-AAD4-33F56FE1E192}" type="sibTrans" cxnId="{193D9BF1-628C-4E16-8C4A-7E3B0CD7F793}">
      <dgm:prSet/>
      <dgm:spPr/>
      <dgm:t>
        <a:bodyPr/>
        <a:lstStyle/>
        <a:p>
          <a:endParaRPr lang="en-US"/>
        </a:p>
      </dgm:t>
    </dgm:pt>
    <dgm:pt modelId="{4573E16B-0E3E-4117-B6F5-2EA2CBB7C473}">
      <dgm:prSet/>
      <dgm:spPr/>
      <dgm:t>
        <a:bodyPr/>
        <a:lstStyle/>
        <a:p>
          <a:r>
            <a:rPr lang="sv-SE" dirty="0"/>
            <a:t>barangan/peralatan yang dibekalkan bagi menjalankan sesuatu program, aktiviti atau </a:t>
          </a:r>
          <a:r>
            <a:rPr lang="fi-FI" dirty="0"/>
            <a:t>projek Kerajaan seperti makanan, pakaian, kenderaan dan </a:t>
          </a:r>
          <a:r>
            <a:rPr lang="en-MY" dirty="0" err="1"/>
            <a:t>kelengkapan</a:t>
          </a:r>
          <a:r>
            <a:rPr lang="en-MY" dirty="0"/>
            <a:t> </a:t>
          </a:r>
          <a:r>
            <a:rPr lang="en-MY" dirty="0" err="1"/>
            <a:t>pejabat</a:t>
          </a:r>
          <a:r>
            <a:rPr lang="en-MY" dirty="0"/>
            <a:t>.</a:t>
          </a:r>
          <a:endParaRPr lang="en-US" dirty="0"/>
        </a:p>
      </dgm:t>
    </dgm:pt>
    <dgm:pt modelId="{2EAE2573-62DD-43AD-BF1A-8953AF4C8028}" type="parTrans" cxnId="{9AD7D0C9-1BAC-4642-AA21-44287EB35242}">
      <dgm:prSet/>
      <dgm:spPr/>
      <dgm:t>
        <a:bodyPr/>
        <a:lstStyle/>
        <a:p>
          <a:endParaRPr lang="en-US"/>
        </a:p>
      </dgm:t>
    </dgm:pt>
    <dgm:pt modelId="{D27670D5-C81D-422A-B2D1-DDEDC6A8740E}" type="sibTrans" cxnId="{9AD7D0C9-1BAC-4642-AA21-44287EB35242}">
      <dgm:prSet/>
      <dgm:spPr/>
      <dgm:t>
        <a:bodyPr/>
        <a:lstStyle/>
        <a:p>
          <a:endParaRPr lang="en-US"/>
        </a:p>
      </dgm:t>
    </dgm:pt>
    <dgm:pt modelId="{A2063F49-DE2B-4196-9421-ED612474C885}">
      <dgm:prSet/>
      <dgm:spPr/>
      <dgm:t>
        <a:bodyPr/>
        <a:lstStyle/>
        <a:p>
          <a:r>
            <a:rPr lang="en-US"/>
            <a:t>Kerja</a:t>
          </a:r>
          <a:endParaRPr lang="en-US" dirty="0"/>
        </a:p>
      </dgm:t>
    </dgm:pt>
    <dgm:pt modelId="{41750E48-B728-44B8-88D9-80289B15F384}" type="parTrans" cxnId="{527AEF0F-B0BD-4FD1-A69B-D9F6B93F1E71}">
      <dgm:prSet/>
      <dgm:spPr/>
      <dgm:t>
        <a:bodyPr/>
        <a:lstStyle/>
        <a:p>
          <a:endParaRPr lang="en-US"/>
        </a:p>
      </dgm:t>
    </dgm:pt>
    <dgm:pt modelId="{BAC98CC1-05AC-4177-9448-FEAEE8B69FD6}" type="sibTrans" cxnId="{527AEF0F-B0BD-4FD1-A69B-D9F6B93F1E71}">
      <dgm:prSet/>
      <dgm:spPr/>
      <dgm:t>
        <a:bodyPr/>
        <a:lstStyle/>
        <a:p>
          <a:endParaRPr lang="en-US"/>
        </a:p>
      </dgm:t>
    </dgm:pt>
    <dgm:pt modelId="{73A5A4DD-F051-4904-959C-791022C0E847}">
      <dgm:prSet/>
      <dgm:spPr/>
      <dgm:t>
        <a:bodyPr/>
        <a:lstStyle/>
        <a:p>
          <a:r>
            <a:rPr lang="fi-FI" dirty="0"/>
            <a:t>Melibatkan kerja-kerja pembinaan/ pembaikian yang </a:t>
          </a:r>
          <a:r>
            <a:rPr lang="en-MY" dirty="0" err="1"/>
            <a:t>merangkumi</a:t>
          </a:r>
          <a:r>
            <a:rPr lang="en-MY" dirty="0"/>
            <a:t> </a:t>
          </a:r>
          <a:r>
            <a:rPr lang="en-MY" dirty="0" err="1"/>
            <a:t>kerja-kerja</a:t>
          </a:r>
          <a:r>
            <a:rPr lang="en-MY" dirty="0"/>
            <a:t> </a:t>
          </a:r>
          <a:r>
            <a:rPr lang="en-MY" dirty="0" err="1"/>
            <a:t>sivil</a:t>
          </a:r>
          <a:r>
            <a:rPr lang="en-MY" dirty="0"/>
            <a:t>, </a:t>
          </a:r>
          <a:r>
            <a:rPr lang="en-MY" dirty="0" err="1"/>
            <a:t>mekanikal</a:t>
          </a:r>
          <a:r>
            <a:rPr lang="en-MY" dirty="0"/>
            <a:t> dan </a:t>
          </a:r>
          <a:r>
            <a:rPr lang="en-MY" dirty="0" err="1"/>
            <a:t>elektrikal</a:t>
          </a:r>
          <a:r>
            <a:rPr lang="en-MY" dirty="0"/>
            <a:t>.</a:t>
          </a:r>
          <a:endParaRPr lang="en-US" dirty="0"/>
        </a:p>
      </dgm:t>
    </dgm:pt>
    <dgm:pt modelId="{AD819B92-199A-4ECF-BE3F-37969B9A754F}" type="parTrans" cxnId="{0B82AAEA-2324-424F-A675-6B70A6B60727}">
      <dgm:prSet/>
      <dgm:spPr/>
      <dgm:t>
        <a:bodyPr/>
        <a:lstStyle/>
        <a:p>
          <a:endParaRPr lang="en-US"/>
        </a:p>
      </dgm:t>
    </dgm:pt>
    <dgm:pt modelId="{66630949-DC4E-46A5-A019-917DFE82BFFE}" type="sibTrans" cxnId="{0B82AAEA-2324-424F-A675-6B70A6B60727}">
      <dgm:prSet/>
      <dgm:spPr/>
      <dgm:t>
        <a:bodyPr/>
        <a:lstStyle/>
        <a:p>
          <a:endParaRPr lang="en-US"/>
        </a:p>
      </dgm:t>
    </dgm:pt>
    <dgm:pt modelId="{27834B97-2399-4241-B8DE-49BEB13D70A5}">
      <dgm:prSet/>
      <dgm:spPr/>
      <dgm:t>
        <a:bodyPr/>
        <a:lstStyle/>
        <a:p>
          <a:r>
            <a:rPr lang="en-US"/>
            <a:t>Perkhidmatan</a:t>
          </a:r>
          <a:endParaRPr lang="en-US" dirty="0"/>
        </a:p>
      </dgm:t>
    </dgm:pt>
    <dgm:pt modelId="{62C97357-9B05-4FEA-BF1C-7A704B47C965}" type="parTrans" cxnId="{6FEA61F0-EA1E-4E64-ACF7-D9EC8B124C03}">
      <dgm:prSet/>
      <dgm:spPr/>
      <dgm:t>
        <a:bodyPr/>
        <a:lstStyle/>
        <a:p>
          <a:endParaRPr lang="en-US"/>
        </a:p>
      </dgm:t>
    </dgm:pt>
    <dgm:pt modelId="{A8311A0B-5797-42ED-B5B6-9B64FD716B5D}" type="sibTrans" cxnId="{6FEA61F0-EA1E-4E64-ACF7-D9EC8B124C03}">
      <dgm:prSet/>
      <dgm:spPr/>
      <dgm:t>
        <a:bodyPr/>
        <a:lstStyle/>
        <a:p>
          <a:endParaRPr lang="en-US"/>
        </a:p>
      </dgm:t>
    </dgm:pt>
    <dgm:pt modelId="{04694CB7-4066-4770-B6EE-EAA753749423}">
      <dgm:prSet/>
      <dgm:spPr/>
      <dgm:t>
        <a:bodyPr/>
        <a:lstStyle/>
        <a:p>
          <a:r>
            <a:rPr lang="en-MY" dirty="0" err="1"/>
            <a:t>khidmat</a:t>
          </a:r>
          <a:r>
            <a:rPr lang="en-MY" dirty="0"/>
            <a:t> </a:t>
          </a:r>
          <a:r>
            <a:rPr lang="en-MY" dirty="0" err="1"/>
            <a:t>tenaga</a:t>
          </a:r>
          <a:r>
            <a:rPr lang="en-MY" dirty="0"/>
            <a:t> </a:t>
          </a:r>
          <a:r>
            <a:rPr lang="en-MY" dirty="0" err="1"/>
            <a:t>manusia</a:t>
          </a:r>
          <a:r>
            <a:rPr lang="en-MY" dirty="0"/>
            <a:t> </a:t>
          </a:r>
          <a:r>
            <a:rPr lang="en-MY" dirty="0" err="1"/>
            <a:t>atau</a:t>
          </a:r>
          <a:r>
            <a:rPr lang="en-MY" dirty="0"/>
            <a:t> </a:t>
          </a:r>
          <a:r>
            <a:rPr lang="en-MY" dirty="0" err="1"/>
            <a:t>kepakaran</a:t>
          </a:r>
          <a:r>
            <a:rPr lang="en-MY" dirty="0"/>
            <a:t> </a:t>
          </a:r>
          <a:r>
            <a:rPr lang="en-MY" dirty="0" err="1"/>
            <a:t>untuk</a:t>
          </a:r>
          <a:r>
            <a:rPr lang="en-MY" dirty="0"/>
            <a:t> </a:t>
          </a:r>
          <a:r>
            <a:rPr lang="en-MY" dirty="0" err="1"/>
            <a:t>melaksanakan</a:t>
          </a:r>
          <a:r>
            <a:rPr lang="en-MY" dirty="0"/>
            <a:t> dan </a:t>
          </a:r>
          <a:r>
            <a:rPr lang="en-MY" dirty="0" err="1"/>
            <a:t>menyiapkan</a:t>
          </a:r>
          <a:r>
            <a:rPr lang="en-MY" dirty="0"/>
            <a:t> </a:t>
          </a:r>
          <a:r>
            <a:rPr lang="sv-SE" dirty="0"/>
            <a:t>sesuatu projek. </a:t>
          </a:r>
          <a:endParaRPr lang="nl-NL" dirty="0"/>
        </a:p>
      </dgm:t>
    </dgm:pt>
    <dgm:pt modelId="{A515E9FA-B1D0-4FB9-876C-6B3F8DEAFDD4}" type="parTrans" cxnId="{73574CE2-AF3A-40D4-8BD5-662431A993B5}">
      <dgm:prSet/>
      <dgm:spPr/>
      <dgm:t>
        <a:bodyPr/>
        <a:lstStyle/>
        <a:p>
          <a:endParaRPr lang="en-US"/>
        </a:p>
      </dgm:t>
    </dgm:pt>
    <dgm:pt modelId="{2CFEF83B-A19E-4108-94F3-9D846597C24D}" type="sibTrans" cxnId="{73574CE2-AF3A-40D4-8BD5-662431A993B5}">
      <dgm:prSet/>
      <dgm:spPr/>
      <dgm:t>
        <a:bodyPr/>
        <a:lstStyle/>
        <a:p>
          <a:endParaRPr lang="en-US"/>
        </a:p>
      </dgm:t>
    </dgm:pt>
    <dgm:pt modelId="{43EDAC38-3974-4619-8558-DB63025DC65A}">
      <dgm:prSet/>
      <dgm:spPr/>
      <dgm:t>
        <a:bodyPr/>
        <a:lstStyle/>
        <a:p>
          <a:r>
            <a:rPr lang="en-MY" dirty="0" err="1"/>
            <a:t>Perkhidmatan</a:t>
          </a:r>
          <a:r>
            <a:rPr lang="en-MY" dirty="0"/>
            <a:t> </a:t>
          </a:r>
          <a:r>
            <a:rPr lang="en-MY" dirty="0" err="1"/>
            <a:t>perunding</a:t>
          </a:r>
          <a:endParaRPr lang="en-MY" dirty="0"/>
        </a:p>
      </dgm:t>
    </dgm:pt>
    <dgm:pt modelId="{CE36B665-B9A4-4FAD-978D-A6CBA4693A55}" type="parTrans" cxnId="{A2CD5126-86A3-451D-97C9-1D878AE076E0}">
      <dgm:prSet/>
      <dgm:spPr/>
      <dgm:t>
        <a:bodyPr/>
        <a:lstStyle/>
        <a:p>
          <a:endParaRPr lang="en-US"/>
        </a:p>
      </dgm:t>
    </dgm:pt>
    <dgm:pt modelId="{86371057-161D-4632-A8D1-015EBBDB1E05}" type="sibTrans" cxnId="{A2CD5126-86A3-451D-97C9-1D878AE076E0}">
      <dgm:prSet/>
      <dgm:spPr/>
      <dgm:t>
        <a:bodyPr/>
        <a:lstStyle/>
        <a:p>
          <a:endParaRPr lang="en-US"/>
        </a:p>
      </dgm:t>
    </dgm:pt>
    <dgm:pt modelId="{A9C8AB9D-42F9-43F0-8F1C-5BCB7A3805B5}">
      <dgm:prSet/>
      <dgm:spPr/>
      <dgm:t>
        <a:bodyPr/>
        <a:lstStyle/>
        <a:p>
          <a:r>
            <a:rPr lang="en-MY" dirty="0" err="1"/>
            <a:t>Perkhidmatan</a:t>
          </a:r>
          <a:r>
            <a:rPr lang="en-MY" dirty="0"/>
            <a:t> </a:t>
          </a:r>
          <a:r>
            <a:rPr lang="en-MY" dirty="0" err="1"/>
            <a:t>bukan</a:t>
          </a:r>
          <a:r>
            <a:rPr lang="en-MY" dirty="0"/>
            <a:t> </a:t>
          </a:r>
          <a:r>
            <a:rPr lang="en-MY" dirty="0" err="1"/>
            <a:t>perunding</a:t>
          </a:r>
          <a:r>
            <a:rPr lang="en-MY" dirty="0"/>
            <a:t> </a:t>
          </a:r>
          <a:r>
            <a:rPr lang="en-MY" dirty="0" err="1"/>
            <a:t>seperti</a:t>
          </a:r>
          <a:r>
            <a:rPr lang="en-MY" dirty="0"/>
            <a:t> </a:t>
          </a:r>
          <a:r>
            <a:rPr lang="nl-NL" dirty="0"/>
            <a:t>pengendalian kursus dan latihan, penyenggaraan dan </a:t>
          </a:r>
          <a:r>
            <a:rPr lang="en-MY" dirty="0" err="1"/>
            <a:t>pembaikan</a:t>
          </a:r>
          <a:r>
            <a:rPr lang="en-MY" dirty="0"/>
            <a:t>, </a:t>
          </a:r>
          <a:r>
            <a:rPr lang="en-MY" dirty="0" err="1"/>
            <a:t>pencucian</a:t>
          </a:r>
          <a:r>
            <a:rPr lang="en-MY" dirty="0"/>
            <a:t> dan </a:t>
          </a:r>
          <a:r>
            <a:rPr lang="en-MY" dirty="0" err="1"/>
            <a:t>pembersihan</a:t>
          </a:r>
          <a:r>
            <a:rPr lang="en-MY" dirty="0"/>
            <a:t>, </a:t>
          </a:r>
          <a:r>
            <a:rPr lang="en-MY" dirty="0" err="1"/>
            <a:t>penyewaan</a:t>
          </a:r>
          <a:r>
            <a:rPr lang="en-MY" dirty="0"/>
            <a:t> dan </a:t>
          </a:r>
          <a:r>
            <a:rPr lang="en-MY" dirty="0" err="1"/>
            <a:t>pengurusan</a:t>
          </a:r>
          <a:r>
            <a:rPr lang="en-MY" dirty="0"/>
            <a:t> </a:t>
          </a:r>
          <a:r>
            <a:rPr lang="en-MY" dirty="0" err="1"/>
            <a:t>bangunan</a:t>
          </a:r>
          <a:r>
            <a:rPr lang="en-MY" dirty="0"/>
            <a:t>, </a:t>
          </a:r>
          <a:r>
            <a:rPr lang="en-MY" dirty="0" err="1"/>
            <a:t>pengiklanan</a:t>
          </a:r>
          <a:r>
            <a:rPr lang="en-MY" dirty="0"/>
            <a:t>, </a:t>
          </a:r>
          <a:r>
            <a:rPr lang="en-MY" dirty="0" err="1"/>
            <a:t>pengangkutan</a:t>
          </a:r>
          <a:r>
            <a:rPr lang="en-MY" dirty="0"/>
            <a:t> dan </a:t>
          </a:r>
          <a:r>
            <a:rPr lang="en-MY" dirty="0" err="1"/>
            <a:t>sebagainya</a:t>
          </a:r>
          <a:r>
            <a:rPr lang="en-MY" dirty="0"/>
            <a:t>.</a:t>
          </a:r>
        </a:p>
      </dgm:t>
    </dgm:pt>
    <dgm:pt modelId="{41A77B17-07B6-4AEF-93B6-D915567C09FD}" type="parTrans" cxnId="{F6E5562B-5715-46CD-BA35-9F81709B0652}">
      <dgm:prSet/>
      <dgm:spPr/>
      <dgm:t>
        <a:bodyPr/>
        <a:lstStyle/>
        <a:p>
          <a:endParaRPr lang="en-US"/>
        </a:p>
      </dgm:t>
    </dgm:pt>
    <dgm:pt modelId="{8A9DF632-8C00-4654-8AE3-EA34E44A63AB}" type="sibTrans" cxnId="{F6E5562B-5715-46CD-BA35-9F81709B0652}">
      <dgm:prSet/>
      <dgm:spPr/>
      <dgm:t>
        <a:bodyPr/>
        <a:lstStyle/>
        <a:p>
          <a:endParaRPr lang="en-US"/>
        </a:p>
      </dgm:t>
    </dgm:pt>
    <dgm:pt modelId="{1AE2B028-E2E0-421B-8BBC-D14B5DD02DAC}" type="pres">
      <dgm:prSet presAssocID="{822E524A-BB1D-4ED7-9327-1292D0AA5CC8}" presName="linear" presStyleCnt="0">
        <dgm:presLayoutVars>
          <dgm:animLvl val="lvl"/>
          <dgm:resizeHandles val="exact"/>
        </dgm:presLayoutVars>
      </dgm:prSet>
      <dgm:spPr/>
    </dgm:pt>
    <dgm:pt modelId="{6CA49C30-3C06-405F-B802-35D145484FF1}" type="pres">
      <dgm:prSet presAssocID="{5A18D9B0-C612-42AB-A0C1-F187DB0E205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C8CD603-5AC4-4FF1-B9B6-964F5577E85C}" type="pres">
      <dgm:prSet presAssocID="{5A18D9B0-C612-42AB-A0C1-F187DB0E205F}" presName="childText" presStyleLbl="revTx" presStyleIdx="0" presStyleCnt="3">
        <dgm:presLayoutVars>
          <dgm:bulletEnabled val="1"/>
        </dgm:presLayoutVars>
      </dgm:prSet>
      <dgm:spPr/>
    </dgm:pt>
    <dgm:pt modelId="{7C01439E-EB21-4691-95FF-E71FCB042467}" type="pres">
      <dgm:prSet presAssocID="{A2063F49-DE2B-4196-9421-ED612474C88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00923A1-8238-4B20-934B-9D0D8DD64477}" type="pres">
      <dgm:prSet presAssocID="{A2063F49-DE2B-4196-9421-ED612474C885}" presName="childText" presStyleLbl="revTx" presStyleIdx="1" presStyleCnt="3">
        <dgm:presLayoutVars>
          <dgm:bulletEnabled val="1"/>
        </dgm:presLayoutVars>
      </dgm:prSet>
      <dgm:spPr/>
    </dgm:pt>
    <dgm:pt modelId="{FC7DA4E4-2220-4FE1-9CF3-ACB23E9AA657}" type="pres">
      <dgm:prSet presAssocID="{27834B97-2399-4241-B8DE-49BEB13D70A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DD7D641-A55D-4C30-B743-93D278E6EC83}" type="pres">
      <dgm:prSet presAssocID="{27834B97-2399-4241-B8DE-49BEB13D70A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27AEF0F-B0BD-4FD1-A69B-D9F6B93F1E71}" srcId="{822E524A-BB1D-4ED7-9327-1292D0AA5CC8}" destId="{A2063F49-DE2B-4196-9421-ED612474C885}" srcOrd="1" destOrd="0" parTransId="{41750E48-B728-44B8-88D9-80289B15F384}" sibTransId="{BAC98CC1-05AC-4177-9448-FEAEE8B69FD6}"/>
    <dgm:cxn modelId="{31A63810-4361-4AE3-935F-B7EDC9B614DC}" type="presOf" srcId="{43EDAC38-3974-4619-8558-DB63025DC65A}" destId="{0DD7D641-A55D-4C30-B743-93D278E6EC83}" srcOrd="0" destOrd="1" presId="urn:microsoft.com/office/officeart/2005/8/layout/vList2"/>
    <dgm:cxn modelId="{A2CD5126-86A3-451D-97C9-1D878AE076E0}" srcId="{04694CB7-4066-4770-B6EE-EAA753749423}" destId="{43EDAC38-3974-4619-8558-DB63025DC65A}" srcOrd="0" destOrd="0" parTransId="{CE36B665-B9A4-4FAD-978D-A6CBA4693A55}" sibTransId="{86371057-161D-4632-A8D1-015EBBDB1E05}"/>
    <dgm:cxn modelId="{F6E5562B-5715-46CD-BA35-9F81709B0652}" srcId="{04694CB7-4066-4770-B6EE-EAA753749423}" destId="{A9C8AB9D-42F9-43F0-8F1C-5BCB7A3805B5}" srcOrd="1" destOrd="0" parTransId="{41A77B17-07B6-4AEF-93B6-D915567C09FD}" sibTransId="{8A9DF632-8C00-4654-8AE3-EA34E44A63AB}"/>
    <dgm:cxn modelId="{D331E030-3768-4FDA-A4F2-DE1B9A0C8783}" type="presOf" srcId="{5A18D9B0-C612-42AB-A0C1-F187DB0E205F}" destId="{6CA49C30-3C06-405F-B802-35D145484FF1}" srcOrd="0" destOrd="0" presId="urn:microsoft.com/office/officeart/2005/8/layout/vList2"/>
    <dgm:cxn modelId="{A352B658-2075-4EA9-9929-6D54FCB4D4FC}" type="presOf" srcId="{A9C8AB9D-42F9-43F0-8F1C-5BCB7A3805B5}" destId="{0DD7D641-A55D-4C30-B743-93D278E6EC83}" srcOrd="0" destOrd="2" presId="urn:microsoft.com/office/officeart/2005/8/layout/vList2"/>
    <dgm:cxn modelId="{DA4A3386-D87C-42E5-BF4B-91ECFABE495E}" type="presOf" srcId="{73A5A4DD-F051-4904-959C-791022C0E847}" destId="{800923A1-8238-4B20-934B-9D0D8DD64477}" srcOrd="0" destOrd="0" presId="urn:microsoft.com/office/officeart/2005/8/layout/vList2"/>
    <dgm:cxn modelId="{F1B78092-F5B5-4933-8020-B674B31E04D9}" type="presOf" srcId="{4573E16B-0E3E-4117-B6F5-2EA2CBB7C473}" destId="{6C8CD603-5AC4-4FF1-B9B6-964F5577E85C}" srcOrd="0" destOrd="0" presId="urn:microsoft.com/office/officeart/2005/8/layout/vList2"/>
    <dgm:cxn modelId="{588F98A5-4568-49A8-A42E-D6AD7B7536D6}" type="presOf" srcId="{04694CB7-4066-4770-B6EE-EAA753749423}" destId="{0DD7D641-A55D-4C30-B743-93D278E6EC83}" srcOrd="0" destOrd="0" presId="urn:microsoft.com/office/officeart/2005/8/layout/vList2"/>
    <dgm:cxn modelId="{9AD7D0C9-1BAC-4642-AA21-44287EB35242}" srcId="{5A18D9B0-C612-42AB-A0C1-F187DB0E205F}" destId="{4573E16B-0E3E-4117-B6F5-2EA2CBB7C473}" srcOrd="0" destOrd="0" parTransId="{2EAE2573-62DD-43AD-BF1A-8953AF4C8028}" sibTransId="{D27670D5-C81D-422A-B2D1-DDEDC6A8740E}"/>
    <dgm:cxn modelId="{5D62BED1-526A-44E3-84FD-82BCCE653E1B}" type="presOf" srcId="{822E524A-BB1D-4ED7-9327-1292D0AA5CC8}" destId="{1AE2B028-E2E0-421B-8BBC-D14B5DD02DAC}" srcOrd="0" destOrd="0" presId="urn:microsoft.com/office/officeart/2005/8/layout/vList2"/>
    <dgm:cxn modelId="{73574CE2-AF3A-40D4-8BD5-662431A993B5}" srcId="{27834B97-2399-4241-B8DE-49BEB13D70A5}" destId="{04694CB7-4066-4770-B6EE-EAA753749423}" srcOrd="0" destOrd="0" parTransId="{A515E9FA-B1D0-4FB9-876C-6B3F8DEAFDD4}" sibTransId="{2CFEF83B-A19E-4108-94F3-9D846597C24D}"/>
    <dgm:cxn modelId="{0B82AAEA-2324-424F-A675-6B70A6B60727}" srcId="{A2063F49-DE2B-4196-9421-ED612474C885}" destId="{73A5A4DD-F051-4904-959C-791022C0E847}" srcOrd="0" destOrd="0" parTransId="{AD819B92-199A-4ECF-BE3F-37969B9A754F}" sibTransId="{66630949-DC4E-46A5-A019-917DFE82BFFE}"/>
    <dgm:cxn modelId="{6FEA61F0-EA1E-4E64-ACF7-D9EC8B124C03}" srcId="{822E524A-BB1D-4ED7-9327-1292D0AA5CC8}" destId="{27834B97-2399-4241-B8DE-49BEB13D70A5}" srcOrd="2" destOrd="0" parTransId="{62C97357-9B05-4FEA-BF1C-7A704B47C965}" sibTransId="{A8311A0B-5797-42ED-B5B6-9B64FD716B5D}"/>
    <dgm:cxn modelId="{193D9BF1-628C-4E16-8C4A-7E3B0CD7F793}" srcId="{822E524A-BB1D-4ED7-9327-1292D0AA5CC8}" destId="{5A18D9B0-C612-42AB-A0C1-F187DB0E205F}" srcOrd="0" destOrd="0" parTransId="{0611AB7C-B154-4090-A52F-272D47F96423}" sibTransId="{E3F3EF2F-6EA9-4F08-AAD4-33F56FE1E192}"/>
    <dgm:cxn modelId="{E4B6DAF8-5469-4E8B-8430-6000A9DCC600}" type="presOf" srcId="{27834B97-2399-4241-B8DE-49BEB13D70A5}" destId="{FC7DA4E4-2220-4FE1-9CF3-ACB23E9AA657}" srcOrd="0" destOrd="0" presId="urn:microsoft.com/office/officeart/2005/8/layout/vList2"/>
    <dgm:cxn modelId="{FE0708FB-5C85-4343-92AD-7E5E7ADB8803}" type="presOf" srcId="{A2063F49-DE2B-4196-9421-ED612474C885}" destId="{7C01439E-EB21-4691-95FF-E71FCB042467}" srcOrd="0" destOrd="0" presId="urn:microsoft.com/office/officeart/2005/8/layout/vList2"/>
    <dgm:cxn modelId="{33F51B99-7C09-4046-A240-070202B343E8}" type="presParOf" srcId="{1AE2B028-E2E0-421B-8BBC-D14B5DD02DAC}" destId="{6CA49C30-3C06-405F-B802-35D145484FF1}" srcOrd="0" destOrd="0" presId="urn:microsoft.com/office/officeart/2005/8/layout/vList2"/>
    <dgm:cxn modelId="{49ABA694-CF33-4DF3-A915-B61C5CF6EC09}" type="presParOf" srcId="{1AE2B028-E2E0-421B-8BBC-D14B5DD02DAC}" destId="{6C8CD603-5AC4-4FF1-B9B6-964F5577E85C}" srcOrd="1" destOrd="0" presId="urn:microsoft.com/office/officeart/2005/8/layout/vList2"/>
    <dgm:cxn modelId="{044F122C-0561-480C-9FD9-AC1EA58B48EE}" type="presParOf" srcId="{1AE2B028-E2E0-421B-8BBC-D14B5DD02DAC}" destId="{7C01439E-EB21-4691-95FF-E71FCB042467}" srcOrd="2" destOrd="0" presId="urn:microsoft.com/office/officeart/2005/8/layout/vList2"/>
    <dgm:cxn modelId="{8AD2D5D7-5019-4D73-BCE6-843C5C00F3A5}" type="presParOf" srcId="{1AE2B028-E2E0-421B-8BBC-D14B5DD02DAC}" destId="{800923A1-8238-4B20-934B-9D0D8DD64477}" srcOrd="3" destOrd="0" presId="urn:microsoft.com/office/officeart/2005/8/layout/vList2"/>
    <dgm:cxn modelId="{ED9D47A1-D73F-4B92-9F8D-C55AB244D68F}" type="presParOf" srcId="{1AE2B028-E2E0-421B-8BBC-D14B5DD02DAC}" destId="{FC7DA4E4-2220-4FE1-9CF3-ACB23E9AA657}" srcOrd="4" destOrd="0" presId="urn:microsoft.com/office/officeart/2005/8/layout/vList2"/>
    <dgm:cxn modelId="{16588350-022C-4162-B4F5-A0EF27236638}" type="presParOf" srcId="{1AE2B028-E2E0-421B-8BBC-D14B5DD02DAC}" destId="{0DD7D641-A55D-4C30-B743-93D278E6EC8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F4E92F-35A9-45E2-95BE-15F0890D1FF2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09C57690-FDD5-4E42-A316-D6A4BC9CFCD0}">
      <dgm:prSet phldrT="[Text]"/>
      <dgm:spPr/>
      <dgm:t>
        <a:bodyPr/>
        <a:lstStyle/>
        <a:p>
          <a:r>
            <a:rPr lang="en-US" dirty="0"/>
            <a:t>KETIDAK PATUHAN</a:t>
          </a:r>
          <a:endParaRPr lang="en-GB" dirty="0"/>
        </a:p>
      </dgm:t>
    </dgm:pt>
    <dgm:pt modelId="{1B963CBA-D76D-4DE7-95AA-C93B09536131}" type="parTrans" cxnId="{A47FB02D-B819-494D-AF22-95F04EB8FADE}">
      <dgm:prSet/>
      <dgm:spPr/>
      <dgm:t>
        <a:bodyPr/>
        <a:lstStyle/>
        <a:p>
          <a:endParaRPr lang="en-GB"/>
        </a:p>
      </dgm:t>
    </dgm:pt>
    <dgm:pt modelId="{EBA39F99-BB96-4869-8C98-87C2903426CE}" type="sibTrans" cxnId="{A47FB02D-B819-494D-AF22-95F04EB8FADE}">
      <dgm:prSet/>
      <dgm:spPr/>
      <dgm:t>
        <a:bodyPr/>
        <a:lstStyle/>
        <a:p>
          <a:endParaRPr lang="en-GB"/>
        </a:p>
      </dgm:t>
    </dgm:pt>
    <dgm:pt modelId="{42C04981-2435-4524-8C02-90FB064B0155}">
      <dgm:prSet/>
      <dgm:spPr/>
      <dgm:t>
        <a:bodyPr/>
        <a:lstStyle/>
        <a:p>
          <a:r>
            <a:rPr lang="en-US" dirty="0" err="1"/>
            <a:t>Denda</a:t>
          </a:r>
          <a:r>
            <a:rPr lang="en-US" dirty="0"/>
            <a:t>/ </a:t>
          </a:r>
          <a:r>
            <a:rPr lang="en-US" dirty="0" err="1"/>
            <a:t>hukuman</a:t>
          </a:r>
          <a:endParaRPr lang="en-US" dirty="0"/>
        </a:p>
      </dgm:t>
    </dgm:pt>
    <dgm:pt modelId="{766A7072-8E56-4641-9904-0913FFB0F417}" type="parTrans" cxnId="{8A690DB2-01B8-42AE-8B05-2F230CF489BF}">
      <dgm:prSet/>
      <dgm:spPr/>
      <dgm:t>
        <a:bodyPr/>
        <a:lstStyle/>
        <a:p>
          <a:endParaRPr lang="en-GB"/>
        </a:p>
      </dgm:t>
    </dgm:pt>
    <dgm:pt modelId="{B9BE8260-177C-4808-A8F8-D0961DC102AB}" type="sibTrans" cxnId="{8A690DB2-01B8-42AE-8B05-2F230CF489BF}">
      <dgm:prSet/>
      <dgm:spPr/>
      <dgm:t>
        <a:bodyPr/>
        <a:lstStyle/>
        <a:p>
          <a:endParaRPr lang="en-GB"/>
        </a:p>
      </dgm:t>
    </dgm:pt>
    <dgm:pt modelId="{05B432C3-6C23-41ED-B769-4833684F924F}">
      <dgm:prSet/>
      <dgm:spPr/>
      <dgm:t>
        <a:bodyPr/>
        <a:lstStyle/>
        <a:p>
          <a:r>
            <a:rPr lang="en-US" dirty="0" err="1"/>
            <a:t>Kerugian</a:t>
          </a:r>
          <a:r>
            <a:rPr lang="en-US" dirty="0"/>
            <a:t> </a:t>
          </a:r>
          <a:r>
            <a:rPr lang="en-US" dirty="0" err="1"/>
            <a:t>kepada</a:t>
          </a:r>
          <a:r>
            <a:rPr lang="en-US" dirty="0"/>
            <a:t> </a:t>
          </a:r>
          <a:r>
            <a:rPr lang="en-US" dirty="0" err="1"/>
            <a:t>Organisasi</a:t>
          </a:r>
          <a:endParaRPr lang="en-US" dirty="0"/>
        </a:p>
      </dgm:t>
    </dgm:pt>
    <dgm:pt modelId="{7BCA28CF-21D9-414D-81A3-56D8B7C9CC85}" type="parTrans" cxnId="{80B4D775-8587-4BCB-804B-BDE843E3084E}">
      <dgm:prSet/>
      <dgm:spPr/>
      <dgm:t>
        <a:bodyPr/>
        <a:lstStyle/>
        <a:p>
          <a:endParaRPr lang="en-GB"/>
        </a:p>
      </dgm:t>
    </dgm:pt>
    <dgm:pt modelId="{0E5EC748-EDCF-4C7C-BB98-DE0B0B116364}" type="sibTrans" cxnId="{80B4D775-8587-4BCB-804B-BDE843E3084E}">
      <dgm:prSet/>
      <dgm:spPr/>
      <dgm:t>
        <a:bodyPr/>
        <a:lstStyle/>
        <a:p>
          <a:endParaRPr lang="en-GB"/>
        </a:p>
      </dgm:t>
    </dgm:pt>
    <dgm:pt modelId="{4B598F54-5F28-4A39-9B7A-C6539A429009}">
      <dgm:prSet phldrT="[Text]"/>
      <dgm:spPr/>
      <dgm:t>
        <a:bodyPr/>
        <a:lstStyle/>
        <a:p>
          <a:r>
            <a:rPr lang="en-US" dirty="0" err="1"/>
            <a:t>Gangguan</a:t>
          </a:r>
          <a:r>
            <a:rPr lang="en-US" dirty="0"/>
            <a:t> ke </a:t>
          </a:r>
          <a:r>
            <a:rPr lang="en-US" dirty="0" err="1"/>
            <a:t>atas</a:t>
          </a:r>
          <a:r>
            <a:rPr lang="en-US" dirty="0"/>
            <a:t> </a:t>
          </a:r>
          <a:r>
            <a:rPr lang="en-US" dirty="0" err="1"/>
            <a:t>aktiviti</a:t>
          </a:r>
          <a:endParaRPr lang="en-GB" dirty="0"/>
        </a:p>
      </dgm:t>
    </dgm:pt>
    <dgm:pt modelId="{12E21DC2-E71A-4594-B01F-5321C1A8F73A}" type="parTrans" cxnId="{D73326A5-5828-4384-9D76-D1F79B3DB9F0}">
      <dgm:prSet/>
      <dgm:spPr/>
      <dgm:t>
        <a:bodyPr/>
        <a:lstStyle/>
        <a:p>
          <a:endParaRPr lang="en-GB"/>
        </a:p>
      </dgm:t>
    </dgm:pt>
    <dgm:pt modelId="{8ED556C5-B7DB-40E7-A8E9-69A5049CBBE0}" type="sibTrans" cxnId="{D73326A5-5828-4384-9D76-D1F79B3DB9F0}">
      <dgm:prSet/>
      <dgm:spPr/>
      <dgm:t>
        <a:bodyPr/>
        <a:lstStyle/>
        <a:p>
          <a:endParaRPr lang="en-GB"/>
        </a:p>
      </dgm:t>
    </dgm:pt>
    <dgm:pt modelId="{E2AE0462-FE71-41C3-BFD7-258D31D94CC2}" type="pres">
      <dgm:prSet presAssocID="{35F4E92F-35A9-45E2-95BE-15F0890D1FF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8C1AAAB-8366-47B2-8F3C-4E9472F45923}" type="pres">
      <dgm:prSet presAssocID="{09C57690-FDD5-4E42-A316-D6A4BC9CFCD0}" presName="Accent1" presStyleCnt="0"/>
      <dgm:spPr/>
    </dgm:pt>
    <dgm:pt modelId="{4B63B8D0-CDE1-44F8-9FB7-406A0B4FCD51}" type="pres">
      <dgm:prSet presAssocID="{09C57690-FDD5-4E42-A316-D6A4BC9CFCD0}" presName="Accent" presStyleLbl="node1" presStyleIdx="0" presStyleCnt="1"/>
      <dgm:spPr/>
    </dgm:pt>
    <dgm:pt modelId="{74F1E472-039F-4FDF-8036-7AAA7F9C4C35}" type="pres">
      <dgm:prSet presAssocID="{09C57690-FDD5-4E42-A316-D6A4BC9CFCD0}" presName="Child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F602832-3455-4B72-AACA-1EC4CD5CCED6}" type="pres">
      <dgm:prSet presAssocID="{09C57690-FDD5-4E42-A316-D6A4BC9CFCD0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8BD9EB04-F39E-4B54-A8A2-3A794F24F483}" type="presOf" srcId="{09C57690-FDD5-4E42-A316-D6A4BC9CFCD0}" destId="{4F602832-3455-4B72-AACA-1EC4CD5CCED6}" srcOrd="0" destOrd="0" presId="urn:microsoft.com/office/officeart/2009/layout/CircleArrowProcess"/>
    <dgm:cxn modelId="{A47FB02D-B819-494D-AF22-95F04EB8FADE}" srcId="{35F4E92F-35A9-45E2-95BE-15F0890D1FF2}" destId="{09C57690-FDD5-4E42-A316-D6A4BC9CFCD0}" srcOrd="0" destOrd="0" parTransId="{1B963CBA-D76D-4DE7-95AA-C93B09536131}" sibTransId="{EBA39F99-BB96-4869-8C98-87C2903426CE}"/>
    <dgm:cxn modelId="{59E9C25C-A0A1-4EF1-8408-C776B46F45CB}" type="presOf" srcId="{05B432C3-6C23-41ED-B769-4833684F924F}" destId="{74F1E472-039F-4FDF-8036-7AAA7F9C4C35}" srcOrd="0" destOrd="2" presId="urn:microsoft.com/office/officeart/2009/layout/CircleArrowProcess"/>
    <dgm:cxn modelId="{F8FF7649-05CA-48B6-9EAE-8AD7CAA01D38}" type="presOf" srcId="{35F4E92F-35A9-45E2-95BE-15F0890D1FF2}" destId="{E2AE0462-FE71-41C3-BFD7-258D31D94CC2}" srcOrd="0" destOrd="0" presId="urn:microsoft.com/office/officeart/2009/layout/CircleArrowProcess"/>
    <dgm:cxn modelId="{D915EC6A-2487-4520-B0EB-33A2D831E282}" type="presOf" srcId="{42C04981-2435-4524-8C02-90FB064B0155}" destId="{74F1E472-039F-4FDF-8036-7AAA7F9C4C35}" srcOrd="0" destOrd="1" presId="urn:microsoft.com/office/officeart/2009/layout/CircleArrowProcess"/>
    <dgm:cxn modelId="{80B4D775-8587-4BCB-804B-BDE843E3084E}" srcId="{09C57690-FDD5-4E42-A316-D6A4BC9CFCD0}" destId="{05B432C3-6C23-41ED-B769-4833684F924F}" srcOrd="2" destOrd="0" parTransId="{7BCA28CF-21D9-414D-81A3-56D8B7C9CC85}" sibTransId="{0E5EC748-EDCF-4C7C-BB98-DE0B0B116364}"/>
    <dgm:cxn modelId="{6FDED59F-F3B3-4F59-8B9E-050F91A29E38}" type="presOf" srcId="{4B598F54-5F28-4A39-9B7A-C6539A429009}" destId="{74F1E472-039F-4FDF-8036-7AAA7F9C4C35}" srcOrd="0" destOrd="0" presId="urn:microsoft.com/office/officeart/2009/layout/CircleArrowProcess"/>
    <dgm:cxn modelId="{D73326A5-5828-4384-9D76-D1F79B3DB9F0}" srcId="{09C57690-FDD5-4E42-A316-D6A4BC9CFCD0}" destId="{4B598F54-5F28-4A39-9B7A-C6539A429009}" srcOrd="0" destOrd="0" parTransId="{12E21DC2-E71A-4594-B01F-5321C1A8F73A}" sibTransId="{8ED556C5-B7DB-40E7-A8E9-69A5049CBBE0}"/>
    <dgm:cxn modelId="{8A690DB2-01B8-42AE-8B05-2F230CF489BF}" srcId="{09C57690-FDD5-4E42-A316-D6A4BC9CFCD0}" destId="{42C04981-2435-4524-8C02-90FB064B0155}" srcOrd="1" destOrd="0" parTransId="{766A7072-8E56-4641-9904-0913FFB0F417}" sibTransId="{B9BE8260-177C-4808-A8F8-D0961DC102AB}"/>
    <dgm:cxn modelId="{1D1D8924-14E1-43EE-853A-D5693588D851}" type="presParOf" srcId="{E2AE0462-FE71-41C3-BFD7-258D31D94CC2}" destId="{68C1AAAB-8366-47B2-8F3C-4E9472F45923}" srcOrd="0" destOrd="0" presId="urn:microsoft.com/office/officeart/2009/layout/CircleArrowProcess"/>
    <dgm:cxn modelId="{947EDC46-1A8B-4DA3-A5C9-203661FF73F3}" type="presParOf" srcId="{68C1AAAB-8366-47B2-8F3C-4E9472F45923}" destId="{4B63B8D0-CDE1-44F8-9FB7-406A0B4FCD51}" srcOrd="0" destOrd="0" presId="urn:microsoft.com/office/officeart/2009/layout/CircleArrowProcess"/>
    <dgm:cxn modelId="{C0895B4A-4958-493A-98A0-F14BF3229716}" type="presParOf" srcId="{E2AE0462-FE71-41C3-BFD7-258D31D94CC2}" destId="{74F1E472-039F-4FDF-8036-7AAA7F9C4C35}" srcOrd="1" destOrd="0" presId="urn:microsoft.com/office/officeart/2009/layout/CircleArrowProcess"/>
    <dgm:cxn modelId="{24A65343-449A-4CC9-8FF8-FE4DCC3CB960}" type="presParOf" srcId="{E2AE0462-FE71-41C3-BFD7-258D31D94CC2}" destId="{4F602832-3455-4B72-AACA-1EC4CD5CCED6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BF566A-8E3D-455F-8352-4BBB4AC28A6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714B00-26AF-4A96-B095-6F868F05AF24}">
      <dgm:prSet phldrT="[Text]"/>
      <dgm:spPr/>
      <dgm:t>
        <a:bodyPr/>
        <a:lstStyle/>
        <a:p>
          <a:r>
            <a:rPr lang="en-US" dirty="0"/>
            <a:t>SUPERVISION</a:t>
          </a:r>
        </a:p>
      </dgm:t>
    </dgm:pt>
    <dgm:pt modelId="{7B8D143F-2F58-4CC2-A789-E789C02D5BD8}" type="parTrans" cxnId="{D3E36270-656A-4FB4-B1BA-6FC971860643}">
      <dgm:prSet/>
      <dgm:spPr/>
      <dgm:t>
        <a:bodyPr/>
        <a:lstStyle/>
        <a:p>
          <a:endParaRPr lang="en-US"/>
        </a:p>
      </dgm:t>
    </dgm:pt>
    <dgm:pt modelId="{3EDF5CF8-8D0F-4290-9D40-998CBC0207D9}" type="sibTrans" cxnId="{D3E36270-656A-4FB4-B1BA-6FC971860643}">
      <dgm:prSet/>
      <dgm:spPr/>
      <dgm:t>
        <a:bodyPr/>
        <a:lstStyle/>
        <a:p>
          <a:endParaRPr lang="en-US"/>
        </a:p>
      </dgm:t>
    </dgm:pt>
    <dgm:pt modelId="{F5282101-062F-49C7-A093-9FE9E0FD2169}">
      <dgm:prSet phldrT="[Text]"/>
      <dgm:spPr/>
      <dgm:t>
        <a:bodyPr/>
        <a:lstStyle/>
        <a:p>
          <a:r>
            <a:rPr lang="en-US" dirty="0"/>
            <a:t>PENYELIAAN YANG RAPI KEPADA KERJA YANG DISERAHKAN KEPADA PEGAWAI BAWAHAN</a:t>
          </a:r>
        </a:p>
      </dgm:t>
    </dgm:pt>
    <dgm:pt modelId="{4EC31E19-7152-4F0A-8328-FA8B36ABD4B8}" type="parTrans" cxnId="{C415C363-461D-4CB4-A630-403226E60173}">
      <dgm:prSet/>
      <dgm:spPr/>
      <dgm:t>
        <a:bodyPr/>
        <a:lstStyle/>
        <a:p>
          <a:endParaRPr lang="en-US"/>
        </a:p>
      </dgm:t>
    </dgm:pt>
    <dgm:pt modelId="{0EAC6289-2C35-413C-BAFD-E1B96E3E2275}" type="sibTrans" cxnId="{C415C363-461D-4CB4-A630-403226E60173}">
      <dgm:prSet/>
      <dgm:spPr/>
      <dgm:t>
        <a:bodyPr/>
        <a:lstStyle/>
        <a:p>
          <a:endParaRPr lang="en-US"/>
        </a:p>
      </dgm:t>
    </dgm:pt>
    <dgm:pt modelId="{99F09EB8-58ED-42CA-940F-C9F5937305C5}">
      <dgm:prSet phldrT="[Text]"/>
      <dgm:spPr/>
      <dgm:t>
        <a:bodyPr/>
        <a:lstStyle/>
        <a:p>
          <a:r>
            <a:rPr lang="en-US" dirty="0"/>
            <a:t>INTEREST</a:t>
          </a:r>
        </a:p>
      </dgm:t>
    </dgm:pt>
    <dgm:pt modelId="{AB6DE37A-5091-453F-9091-352D1B7DF4EE}" type="parTrans" cxnId="{BD967E99-22BF-4D8C-87ED-398061C75043}">
      <dgm:prSet/>
      <dgm:spPr/>
      <dgm:t>
        <a:bodyPr/>
        <a:lstStyle/>
        <a:p>
          <a:endParaRPr lang="en-US"/>
        </a:p>
      </dgm:t>
    </dgm:pt>
    <dgm:pt modelId="{6D80A2EA-2AC2-45F8-A185-F813C16BE1C0}" type="sibTrans" cxnId="{BD967E99-22BF-4D8C-87ED-398061C75043}">
      <dgm:prSet/>
      <dgm:spPr/>
      <dgm:t>
        <a:bodyPr/>
        <a:lstStyle/>
        <a:p>
          <a:endParaRPr lang="en-US"/>
        </a:p>
      </dgm:t>
    </dgm:pt>
    <dgm:pt modelId="{3E80FA17-2C20-4472-A8FE-289C1FFB1EC3}">
      <dgm:prSet phldrT="[Text]"/>
      <dgm:spPr/>
      <dgm:t>
        <a:bodyPr/>
        <a:lstStyle/>
        <a:p>
          <a:r>
            <a:rPr lang="en-US" dirty="0"/>
            <a:t>SETIAP PENJAWAT AWAM PERLU MELAKSANAKAN TUGAS MEREKA DENGAN PENUH MINAT , DEDIKASI DAN TIDAK ADA SIKAP SAMBIL LEWA</a:t>
          </a:r>
        </a:p>
      </dgm:t>
    </dgm:pt>
    <dgm:pt modelId="{72CEDE2F-662C-40FF-AE7C-1BC306E0945E}" type="parTrans" cxnId="{D45C7798-72F5-42E5-A3D6-8C3C71EB513C}">
      <dgm:prSet/>
      <dgm:spPr/>
      <dgm:t>
        <a:bodyPr/>
        <a:lstStyle/>
        <a:p>
          <a:endParaRPr lang="en-US"/>
        </a:p>
      </dgm:t>
    </dgm:pt>
    <dgm:pt modelId="{D5DA4983-2CB4-4E0E-B79B-CDDCAE4E5D89}" type="sibTrans" cxnId="{D45C7798-72F5-42E5-A3D6-8C3C71EB513C}">
      <dgm:prSet/>
      <dgm:spPr/>
      <dgm:t>
        <a:bodyPr/>
        <a:lstStyle/>
        <a:p>
          <a:endParaRPr lang="en-US"/>
        </a:p>
      </dgm:t>
    </dgm:pt>
    <dgm:pt modelId="{01F28377-D76F-4AAF-BB8F-F90D84F337F2}">
      <dgm:prSet phldrT="[Text]"/>
      <dgm:spPr/>
      <dgm:t>
        <a:bodyPr/>
        <a:lstStyle/>
        <a:p>
          <a:r>
            <a:rPr lang="en-US" dirty="0"/>
            <a:t>KNOWLEDGE</a:t>
          </a:r>
        </a:p>
      </dgm:t>
    </dgm:pt>
    <dgm:pt modelId="{0F686A40-12A5-4924-A46E-094DD763BA0B}" type="parTrans" cxnId="{696FEA5F-B655-4939-846A-25C959B84BC7}">
      <dgm:prSet/>
      <dgm:spPr/>
      <dgm:t>
        <a:bodyPr/>
        <a:lstStyle/>
        <a:p>
          <a:endParaRPr lang="en-US"/>
        </a:p>
      </dgm:t>
    </dgm:pt>
    <dgm:pt modelId="{38810CFC-E649-4451-915A-024621D45736}" type="sibTrans" cxnId="{696FEA5F-B655-4939-846A-25C959B84BC7}">
      <dgm:prSet/>
      <dgm:spPr/>
      <dgm:t>
        <a:bodyPr/>
        <a:lstStyle/>
        <a:p>
          <a:endParaRPr lang="en-US"/>
        </a:p>
      </dgm:t>
    </dgm:pt>
    <dgm:pt modelId="{B34A61BC-C2C8-4C91-8C96-49E22F3C2B0C}">
      <dgm:prSet phldrT="[Text]"/>
      <dgm:spPr/>
      <dgm:t>
        <a:bodyPr/>
        <a:lstStyle/>
        <a:p>
          <a:r>
            <a:rPr lang="en-US" dirty="0"/>
            <a:t>MEMPUNYAI PENGETAHUAN YANG CUKUP DALAM BIDANG TUGAS</a:t>
          </a:r>
        </a:p>
      </dgm:t>
    </dgm:pt>
    <dgm:pt modelId="{70467E2A-D4F0-4191-B74A-649A005C5041}" type="parTrans" cxnId="{054EFF64-4943-4548-9330-7397D8D69757}">
      <dgm:prSet/>
      <dgm:spPr/>
      <dgm:t>
        <a:bodyPr/>
        <a:lstStyle/>
        <a:p>
          <a:endParaRPr lang="en-US"/>
        </a:p>
      </dgm:t>
    </dgm:pt>
    <dgm:pt modelId="{DFFBEDBF-F903-4AAE-8660-E4621E350CED}" type="sibTrans" cxnId="{054EFF64-4943-4548-9330-7397D8D69757}">
      <dgm:prSet/>
      <dgm:spPr/>
      <dgm:t>
        <a:bodyPr/>
        <a:lstStyle/>
        <a:p>
          <a:endParaRPr lang="en-US"/>
        </a:p>
      </dgm:t>
    </dgm:pt>
    <dgm:pt modelId="{7515F01C-7219-4013-95D3-C113286D4A3D}">
      <dgm:prSet phldrT="[Text]"/>
      <dgm:spPr/>
      <dgm:t>
        <a:bodyPr/>
        <a:lstStyle/>
        <a:p>
          <a:r>
            <a:rPr lang="en-US" dirty="0"/>
            <a:t>ATTITUDE</a:t>
          </a:r>
        </a:p>
      </dgm:t>
    </dgm:pt>
    <dgm:pt modelId="{226187FD-B643-4412-8139-EB9DC6CFE342}" type="parTrans" cxnId="{EC43E892-E276-49A9-944D-8239D6CFEE08}">
      <dgm:prSet/>
      <dgm:spPr/>
      <dgm:t>
        <a:bodyPr/>
        <a:lstStyle/>
        <a:p>
          <a:endParaRPr lang="en-US"/>
        </a:p>
      </dgm:t>
    </dgm:pt>
    <dgm:pt modelId="{FEE7F705-2CE4-4AC3-B198-E14597BD3460}" type="sibTrans" cxnId="{EC43E892-E276-49A9-944D-8239D6CFEE08}">
      <dgm:prSet/>
      <dgm:spPr/>
      <dgm:t>
        <a:bodyPr/>
        <a:lstStyle/>
        <a:p>
          <a:endParaRPr lang="en-US"/>
        </a:p>
      </dgm:t>
    </dgm:pt>
    <dgm:pt modelId="{67F2D8E9-C10C-485A-B2CC-7A26AFF10E3A}">
      <dgm:prSet phldrT="[Text]"/>
      <dgm:spPr/>
      <dgm:t>
        <a:bodyPr/>
        <a:lstStyle/>
        <a:p>
          <a:r>
            <a:rPr lang="en-US" dirty="0"/>
            <a:t>PROCEDURE</a:t>
          </a:r>
        </a:p>
      </dgm:t>
    </dgm:pt>
    <dgm:pt modelId="{DCA79D0B-D42C-4987-BDA4-E92C1BEEDC9F}" type="parTrans" cxnId="{C8439254-5663-4DA6-AD7E-5FCC1718F23C}">
      <dgm:prSet/>
      <dgm:spPr/>
      <dgm:t>
        <a:bodyPr/>
        <a:lstStyle/>
        <a:p>
          <a:endParaRPr lang="en-US"/>
        </a:p>
      </dgm:t>
    </dgm:pt>
    <dgm:pt modelId="{8D2A635A-0746-4F5D-9F3C-7D0042AD4B06}" type="sibTrans" cxnId="{C8439254-5663-4DA6-AD7E-5FCC1718F23C}">
      <dgm:prSet/>
      <dgm:spPr/>
      <dgm:t>
        <a:bodyPr/>
        <a:lstStyle/>
        <a:p>
          <a:endParaRPr lang="en-US"/>
        </a:p>
      </dgm:t>
    </dgm:pt>
    <dgm:pt modelId="{0B93C2CB-4654-45A0-B656-A0D60DEBD050}">
      <dgm:prSet/>
      <dgm:spPr/>
      <dgm:t>
        <a:bodyPr/>
        <a:lstStyle/>
        <a:p>
          <a:r>
            <a:rPr lang="en-US" dirty="0"/>
            <a:t>MELAKSANAKAN TUGAS DENGAN PENUH TANGGUNGJAWAB, JUJUR DAN AMANAH</a:t>
          </a:r>
        </a:p>
      </dgm:t>
    </dgm:pt>
    <dgm:pt modelId="{B5490E87-9FAC-4210-8222-AB8337482256}" type="parTrans" cxnId="{CA49D2C3-CC9A-4A86-BE00-2017B7A903A7}">
      <dgm:prSet/>
      <dgm:spPr/>
      <dgm:t>
        <a:bodyPr/>
        <a:lstStyle/>
        <a:p>
          <a:endParaRPr lang="en-US"/>
        </a:p>
      </dgm:t>
    </dgm:pt>
    <dgm:pt modelId="{EB1EEFDC-CDA7-46AA-B86C-A216DB5B7B6B}" type="sibTrans" cxnId="{CA49D2C3-CC9A-4A86-BE00-2017B7A903A7}">
      <dgm:prSet/>
      <dgm:spPr/>
      <dgm:t>
        <a:bodyPr/>
        <a:lstStyle/>
        <a:p>
          <a:endParaRPr lang="en-US"/>
        </a:p>
      </dgm:t>
    </dgm:pt>
    <dgm:pt modelId="{BBC5EC6E-83E6-4130-A7EC-B3E887D42CD6}">
      <dgm:prSet/>
      <dgm:spPr/>
      <dgm:t>
        <a:bodyPr/>
        <a:lstStyle/>
        <a:p>
          <a:r>
            <a:rPr lang="en-US" dirty="0"/>
            <a:t>PROSEDUR KERJA YANG LENGKAP DAN JELAS DIFAHAMI, DIWUJUDKAN SERTA DIPATUHI</a:t>
          </a:r>
        </a:p>
      </dgm:t>
    </dgm:pt>
    <dgm:pt modelId="{D8DD1CB6-7439-4A84-863A-75566547B1D1}" type="parTrans" cxnId="{2CF266CB-DC08-42DB-B9D5-92C02EF95D5A}">
      <dgm:prSet/>
      <dgm:spPr/>
      <dgm:t>
        <a:bodyPr/>
        <a:lstStyle/>
        <a:p>
          <a:endParaRPr lang="en-US"/>
        </a:p>
      </dgm:t>
    </dgm:pt>
    <dgm:pt modelId="{9000C213-DEDA-4B09-8996-BFBBEF7ED28B}" type="sibTrans" cxnId="{2CF266CB-DC08-42DB-B9D5-92C02EF95D5A}">
      <dgm:prSet/>
      <dgm:spPr/>
      <dgm:t>
        <a:bodyPr/>
        <a:lstStyle/>
        <a:p>
          <a:endParaRPr lang="en-US"/>
        </a:p>
      </dgm:t>
    </dgm:pt>
    <dgm:pt modelId="{C032E4B6-6721-4D2E-8C76-C7DAF68F5DF0}" type="pres">
      <dgm:prSet presAssocID="{FEBF566A-8E3D-455F-8352-4BBB4AC28A67}" presName="Name0" presStyleCnt="0">
        <dgm:presLayoutVars>
          <dgm:dir/>
          <dgm:animLvl val="lvl"/>
          <dgm:resizeHandles/>
        </dgm:presLayoutVars>
      </dgm:prSet>
      <dgm:spPr/>
    </dgm:pt>
    <dgm:pt modelId="{004896E7-AF1C-45F4-92A9-BD6A94D3FA82}" type="pres">
      <dgm:prSet presAssocID="{00714B00-26AF-4A96-B095-6F868F05AF24}" presName="linNode" presStyleCnt="0"/>
      <dgm:spPr/>
    </dgm:pt>
    <dgm:pt modelId="{ADD5216B-314B-488C-802E-563E22634323}" type="pres">
      <dgm:prSet presAssocID="{00714B00-26AF-4A96-B095-6F868F05AF24}" presName="parentShp" presStyleLbl="node1" presStyleIdx="0" presStyleCnt="5">
        <dgm:presLayoutVars>
          <dgm:bulletEnabled val="1"/>
        </dgm:presLayoutVars>
      </dgm:prSet>
      <dgm:spPr/>
    </dgm:pt>
    <dgm:pt modelId="{B6832088-8B3B-4DCB-A371-3B9E0E5538E6}" type="pres">
      <dgm:prSet presAssocID="{00714B00-26AF-4A96-B095-6F868F05AF24}" presName="childShp" presStyleLbl="bgAccFollowNode1" presStyleIdx="0" presStyleCnt="5">
        <dgm:presLayoutVars>
          <dgm:bulletEnabled val="1"/>
        </dgm:presLayoutVars>
      </dgm:prSet>
      <dgm:spPr/>
    </dgm:pt>
    <dgm:pt modelId="{C210A01C-C8C9-454B-9D75-4955B90550AB}" type="pres">
      <dgm:prSet presAssocID="{3EDF5CF8-8D0F-4290-9D40-998CBC0207D9}" presName="spacing" presStyleCnt="0"/>
      <dgm:spPr/>
    </dgm:pt>
    <dgm:pt modelId="{B24EE64A-A726-4599-829D-FEA478B58743}" type="pres">
      <dgm:prSet presAssocID="{99F09EB8-58ED-42CA-940F-C9F5937305C5}" presName="linNode" presStyleCnt="0"/>
      <dgm:spPr/>
    </dgm:pt>
    <dgm:pt modelId="{CD4E32B1-8401-4290-BC73-C20AB0E8DD75}" type="pres">
      <dgm:prSet presAssocID="{99F09EB8-58ED-42CA-940F-C9F5937305C5}" presName="parentShp" presStyleLbl="node1" presStyleIdx="1" presStyleCnt="5">
        <dgm:presLayoutVars>
          <dgm:bulletEnabled val="1"/>
        </dgm:presLayoutVars>
      </dgm:prSet>
      <dgm:spPr/>
    </dgm:pt>
    <dgm:pt modelId="{28008DE4-4685-48FC-9EBE-ED8F66B5B69F}" type="pres">
      <dgm:prSet presAssocID="{99F09EB8-58ED-42CA-940F-C9F5937305C5}" presName="childShp" presStyleLbl="bgAccFollowNode1" presStyleIdx="1" presStyleCnt="5">
        <dgm:presLayoutVars>
          <dgm:bulletEnabled val="1"/>
        </dgm:presLayoutVars>
      </dgm:prSet>
      <dgm:spPr/>
    </dgm:pt>
    <dgm:pt modelId="{825962D6-7BD5-45B7-8E96-7CF8313B31C2}" type="pres">
      <dgm:prSet presAssocID="{6D80A2EA-2AC2-45F8-A185-F813C16BE1C0}" presName="spacing" presStyleCnt="0"/>
      <dgm:spPr/>
    </dgm:pt>
    <dgm:pt modelId="{B77CF361-6BAB-451E-8515-98085DB093EF}" type="pres">
      <dgm:prSet presAssocID="{01F28377-D76F-4AAF-BB8F-F90D84F337F2}" presName="linNode" presStyleCnt="0"/>
      <dgm:spPr/>
    </dgm:pt>
    <dgm:pt modelId="{19E3F48F-4985-4150-9A70-AFD7340DA5B3}" type="pres">
      <dgm:prSet presAssocID="{01F28377-D76F-4AAF-BB8F-F90D84F337F2}" presName="parentShp" presStyleLbl="node1" presStyleIdx="2" presStyleCnt="5">
        <dgm:presLayoutVars>
          <dgm:bulletEnabled val="1"/>
        </dgm:presLayoutVars>
      </dgm:prSet>
      <dgm:spPr/>
    </dgm:pt>
    <dgm:pt modelId="{B26ABEEB-9D74-4C41-94E9-F9F9A1CBAE58}" type="pres">
      <dgm:prSet presAssocID="{01F28377-D76F-4AAF-BB8F-F90D84F337F2}" presName="childShp" presStyleLbl="bgAccFollowNode1" presStyleIdx="2" presStyleCnt="5">
        <dgm:presLayoutVars>
          <dgm:bulletEnabled val="1"/>
        </dgm:presLayoutVars>
      </dgm:prSet>
      <dgm:spPr/>
    </dgm:pt>
    <dgm:pt modelId="{AEF4A324-0EF3-4EAB-8909-7A4F3D986FB9}" type="pres">
      <dgm:prSet presAssocID="{38810CFC-E649-4451-915A-024621D45736}" presName="spacing" presStyleCnt="0"/>
      <dgm:spPr/>
    </dgm:pt>
    <dgm:pt modelId="{95A1BF4D-5A79-4A9A-9233-9F434632D442}" type="pres">
      <dgm:prSet presAssocID="{7515F01C-7219-4013-95D3-C113286D4A3D}" presName="linNode" presStyleCnt="0"/>
      <dgm:spPr/>
    </dgm:pt>
    <dgm:pt modelId="{DCF05779-3533-4DDE-B939-61DE83C711FB}" type="pres">
      <dgm:prSet presAssocID="{7515F01C-7219-4013-95D3-C113286D4A3D}" presName="parentShp" presStyleLbl="node1" presStyleIdx="3" presStyleCnt="5">
        <dgm:presLayoutVars>
          <dgm:bulletEnabled val="1"/>
        </dgm:presLayoutVars>
      </dgm:prSet>
      <dgm:spPr/>
    </dgm:pt>
    <dgm:pt modelId="{98B79E75-FCB0-493C-B1DA-BC3C5875986D}" type="pres">
      <dgm:prSet presAssocID="{7515F01C-7219-4013-95D3-C113286D4A3D}" presName="childShp" presStyleLbl="bgAccFollowNode1" presStyleIdx="3" presStyleCnt="5">
        <dgm:presLayoutVars>
          <dgm:bulletEnabled val="1"/>
        </dgm:presLayoutVars>
      </dgm:prSet>
      <dgm:spPr/>
    </dgm:pt>
    <dgm:pt modelId="{895D00B1-9861-405A-AB4D-F1E29E72F8BF}" type="pres">
      <dgm:prSet presAssocID="{FEE7F705-2CE4-4AC3-B198-E14597BD3460}" presName="spacing" presStyleCnt="0"/>
      <dgm:spPr/>
    </dgm:pt>
    <dgm:pt modelId="{0EFD7C59-3D5F-4830-89F4-61276F6E426F}" type="pres">
      <dgm:prSet presAssocID="{67F2D8E9-C10C-485A-B2CC-7A26AFF10E3A}" presName="linNode" presStyleCnt="0"/>
      <dgm:spPr/>
    </dgm:pt>
    <dgm:pt modelId="{72F82ED5-E77A-4025-9D85-8442999E262D}" type="pres">
      <dgm:prSet presAssocID="{67F2D8E9-C10C-485A-B2CC-7A26AFF10E3A}" presName="parentShp" presStyleLbl="node1" presStyleIdx="4" presStyleCnt="5">
        <dgm:presLayoutVars>
          <dgm:bulletEnabled val="1"/>
        </dgm:presLayoutVars>
      </dgm:prSet>
      <dgm:spPr/>
    </dgm:pt>
    <dgm:pt modelId="{E36916D7-2AAC-4FD7-B954-9E2E17FC3E2F}" type="pres">
      <dgm:prSet presAssocID="{67F2D8E9-C10C-485A-B2CC-7A26AFF10E3A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F01CD518-110E-4D81-ADBE-806402242755}" type="presOf" srcId="{FEBF566A-8E3D-455F-8352-4BBB4AC28A67}" destId="{C032E4B6-6721-4D2E-8C76-C7DAF68F5DF0}" srcOrd="0" destOrd="0" presId="urn:microsoft.com/office/officeart/2005/8/layout/vList6"/>
    <dgm:cxn modelId="{696FEA5F-B655-4939-846A-25C959B84BC7}" srcId="{FEBF566A-8E3D-455F-8352-4BBB4AC28A67}" destId="{01F28377-D76F-4AAF-BB8F-F90D84F337F2}" srcOrd="2" destOrd="0" parTransId="{0F686A40-12A5-4924-A46E-094DD763BA0B}" sibTransId="{38810CFC-E649-4451-915A-024621D45736}"/>
    <dgm:cxn modelId="{C415C363-461D-4CB4-A630-403226E60173}" srcId="{00714B00-26AF-4A96-B095-6F868F05AF24}" destId="{F5282101-062F-49C7-A093-9FE9E0FD2169}" srcOrd="0" destOrd="0" parTransId="{4EC31E19-7152-4F0A-8328-FA8B36ABD4B8}" sibTransId="{0EAC6289-2C35-413C-BAFD-E1B96E3E2275}"/>
    <dgm:cxn modelId="{054EFF64-4943-4548-9330-7397D8D69757}" srcId="{01F28377-D76F-4AAF-BB8F-F90D84F337F2}" destId="{B34A61BC-C2C8-4C91-8C96-49E22F3C2B0C}" srcOrd="0" destOrd="0" parTransId="{70467E2A-D4F0-4191-B74A-649A005C5041}" sibTransId="{DFFBEDBF-F903-4AAE-8660-E4621E350CED}"/>
    <dgm:cxn modelId="{BCE00146-455A-4707-BC24-8C38798A8094}" type="presOf" srcId="{BBC5EC6E-83E6-4130-A7EC-B3E887D42CD6}" destId="{E36916D7-2AAC-4FD7-B954-9E2E17FC3E2F}" srcOrd="0" destOrd="0" presId="urn:microsoft.com/office/officeart/2005/8/layout/vList6"/>
    <dgm:cxn modelId="{C48EA966-D296-4964-948C-B4095761DFEA}" type="presOf" srcId="{67F2D8E9-C10C-485A-B2CC-7A26AFF10E3A}" destId="{72F82ED5-E77A-4025-9D85-8442999E262D}" srcOrd="0" destOrd="0" presId="urn:microsoft.com/office/officeart/2005/8/layout/vList6"/>
    <dgm:cxn modelId="{A99B8B48-BE0F-4813-8BA2-3528B8DB8740}" type="presOf" srcId="{00714B00-26AF-4A96-B095-6F868F05AF24}" destId="{ADD5216B-314B-488C-802E-563E22634323}" srcOrd="0" destOrd="0" presId="urn:microsoft.com/office/officeart/2005/8/layout/vList6"/>
    <dgm:cxn modelId="{5E0C616C-C82D-4199-B6B3-B29520FB043E}" type="presOf" srcId="{7515F01C-7219-4013-95D3-C113286D4A3D}" destId="{DCF05779-3533-4DDE-B939-61DE83C711FB}" srcOrd="0" destOrd="0" presId="urn:microsoft.com/office/officeart/2005/8/layout/vList6"/>
    <dgm:cxn modelId="{D3E36270-656A-4FB4-B1BA-6FC971860643}" srcId="{FEBF566A-8E3D-455F-8352-4BBB4AC28A67}" destId="{00714B00-26AF-4A96-B095-6F868F05AF24}" srcOrd="0" destOrd="0" parTransId="{7B8D143F-2F58-4CC2-A789-E789C02D5BD8}" sibTransId="{3EDF5CF8-8D0F-4290-9D40-998CBC0207D9}"/>
    <dgm:cxn modelId="{C8439254-5663-4DA6-AD7E-5FCC1718F23C}" srcId="{FEBF566A-8E3D-455F-8352-4BBB4AC28A67}" destId="{67F2D8E9-C10C-485A-B2CC-7A26AFF10E3A}" srcOrd="4" destOrd="0" parTransId="{DCA79D0B-D42C-4987-BDA4-E92C1BEEDC9F}" sibTransId="{8D2A635A-0746-4F5D-9F3C-7D0042AD4B06}"/>
    <dgm:cxn modelId="{EC43E892-E276-49A9-944D-8239D6CFEE08}" srcId="{FEBF566A-8E3D-455F-8352-4BBB4AC28A67}" destId="{7515F01C-7219-4013-95D3-C113286D4A3D}" srcOrd="3" destOrd="0" parTransId="{226187FD-B643-4412-8139-EB9DC6CFE342}" sibTransId="{FEE7F705-2CE4-4AC3-B198-E14597BD3460}"/>
    <dgm:cxn modelId="{D45C7798-72F5-42E5-A3D6-8C3C71EB513C}" srcId="{99F09EB8-58ED-42CA-940F-C9F5937305C5}" destId="{3E80FA17-2C20-4472-A8FE-289C1FFB1EC3}" srcOrd="0" destOrd="0" parTransId="{72CEDE2F-662C-40FF-AE7C-1BC306E0945E}" sibTransId="{D5DA4983-2CB4-4E0E-B79B-CDDCAE4E5D89}"/>
    <dgm:cxn modelId="{BD967E99-22BF-4D8C-87ED-398061C75043}" srcId="{FEBF566A-8E3D-455F-8352-4BBB4AC28A67}" destId="{99F09EB8-58ED-42CA-940F-C9F5937305C5}" srcOrd="1" destOrd="0" parTransId="{AB6DE37A-5091-453F-9091-352D1B7DF4EE}" sibTransId="{6D80A2EA-2AC2-45F8-A185-F813C16BE1C0}"/>
    <dgm:cxn modelId="{398BD79D-7766-4878-9E95-15A17C122549}" type="presOf" srcId="{0B93C2CB-4654-45A0-B656-A0D60DEBD050}" destId="{98B79E75-FCB0-493C-B1DA-BC3C5875986D}" srcOrd="0" destOrd="0" presId="urn:microsoft.com/office/officeart/2005/8/layout/vList6"/>
    <dgm:cxn modelId="{4DC4C1B4-3EBC-468D-97B5-E2E417E1A9D0}" type="presOf" srcId="{3E80FA17-2C20-4472-A8FE-289C1FFB1EC3}" destId="{28008DE4-4685-48FC-9EBE-ED8F66B5B69F}" srcOrd="0" destOrd="0" presId="urn:microsoft.com/office/officeart/2005/8/layout/vList6"/>
    <dgm:cxn modelId="{CA49D2C3-CC9A-4A86-BE00-2017B7A903A7}" srcId="{7515F01C-7219-4013-95D3-C113286D4A3D}" destId="{0B93C2CB-4654-45A0-B656-A0D60DEBD050}" srcOrd="0" destOrd="0" parTransId="{B5490E87-9FAC-4210-8222-AB8337482256}" sibTransId="{EB1EEFDC-CDA7-46AA-B86C-A216DB5B7B6B}"/>
    <dgm:cxn modelId="{2CF266CB-DC08-42DB-B9D5-92C02EF95D5A}" srcId="{67F2D8E9-C10C-485A-B2CC-7A26AFF10E3A}" destId="{BBC5EC6E-83E6-4130-A7EC-B3E887D42CD6}" srcOrd="0" destOrd="0" parTransId="{D8DD1CB6-7439-4A84-863A-75566547B1D1}" sibTransId="{9000C213-DEDA-4B09-8996-BFBBEF7ED28B}"/>
    <dgm:cxn modelId="{7DEA1AE1-8C74-42CE-A824-6DD3CA0DCE46}" type="presOf" srcId="{01F28377-D76F-4AAF-BB8F-F90D84F337F2}" destId="{19E3F48F-4985-4150-9A70-AFD7340DA5B3}" srcOrd="0" destOrd="0" presId="urn:microsoft.com/office/officeart/2005/8/layout/vList6"/>
    <dgm:cxn modelId="{F52E39EA-EE4A-4B10-B051-983F7A75EEAB}" type="presOf" srcId="{F5282101-062F-49C7-A093-9FE9E0FD2169}" destId="{B6832088-8B3B-4DCB-A371-3B9E0E5538E6}" srcOrd="0" destOrd="0" presId="urn:microsoft.com/office/officeart/2005/8/layout/vList6"/>
    <dgm:cxn modelId="{D4BC45F8-95A3-4879-A772-7A4016E75766}" type="presOf" srcId="{99F09EB8-58ED-42CA-940F-C9F5937305C5}" destId="{CD4E32B1-8401-4290-BC73-C20AB0E8DD75}" srcOrd="0" destOrd="0" presId="urn:microsoft.com/office/officeart/2005/8/layout/vList6"/>
    <dgm:cxn modelId="{2D385FFF-413F-44D1-827B-32824C25C6AA}" type="presOf" srcId="{B34A61BC-C2C8-4C91-8C96-49E22F3C2B0C}" destId="{B26ABEEB-9D74-4C41-94E9-F9F9A1CBAE58}" srcOrd="0" destOrd="0" presId="urn:microsoft.com/office/officeart/2005/8/layout/vList6"/>
    <dgm:cxn modelId="{FEDC9B60-821A-4268-AFE1-24B257F4AF55}" type="presParOf" srcId="{C032E4B6-6721-4D2E-8C76-C7DAF68F5DF0}" destId="{004896E7-AF1C-45F4-92A9-BD6A94D3FA82}" srcOrd="0" destOrd="0" presId="urn:microsoft.com/office/officeart/2005/8/layout/vList6"/>
    <dgm:cxn modelId="{E2A0739D-7F08-4293-BB51-8939663E5B60}" type="presParOf" srcId="{004896E7-AF1C-45F4-92A9-BD6A94D3FA82}" destId="{ADD5216B-314B-488C-802E-563E22634323}" srcOrd="0" destOrd="0" presId="urn:microsoft.com/office/officeart/2005/8/layout/vList6"/>
    <dgm:cxn modelId="{FB7E14C3-E3F7-4F2B-AD6A-E4A060D10F6A}" type="presParOf" srcId="{004896E7-AF1C-45F4-92A9-BD6A94D3FA82}" destId="{B6832088-8B3B-4DCB-A371-3B9E0E5538E6}" srcOrd="1" destOrd="0" presId="urn:microsoft.com/office/officeart/2005/8/layout/vList6"/>
    <dgm:cxn modelId="{A9A2648A-9DBF-49D6-8249-0EE7F9258910}" type="presParOf" srcId="{C032E4B6-6721-4D2E-8C76-C7DAF68F5DF0}" destId="{C210A01C-C8C9-454B-9D75-4955B90550AB}" srcOrd="1" destOrd="0" presId="urn:microsoft.com/office/officeart/2005/8/layout/vList6"/>
    <dgm:cxn modelId="{E867316E-52EE-43CB-AF6B-086B047A2811}" type="presParOf" srcId="{C032E4B6-6721-4D2E-8C76-C7DAF68F5DF0}" destId="{B24EE64A-A726-4599-829D-FEA478B58743}" srcOrd="2" destOrd="0" presId="urn:microsoft.com/office/officeart/2005/8/layout/vList6"/>
    <dgm:cxn modelId="{330A8F29-6C8D-4E49-B6E8-52781E53C5F4}" type="presParOf" srcId="{B24EE64A-A726-4599-829D-FEA478B58743}" destId="{CD4E32B1-8401-4290-BC73-C20AB0E8DD75}" srcOrd="0" destOrd="0" presId="urn:microsoft.com/office/officeart/2005/8/layout/vList6"/>
    <dgm:cxn modelId="{4E2983D9-EC87-43FF-B57A-E5CEEC4588FD}" type="presParOf" srcId="{B24EE64A-A726-4599-829D-FEA478B58743}" destId="{28008DE4-4685-48FC-9EBE-ED8F66B5B69F}" srcOrd="1" destOrd="0" presId="urn:microsoft.com/office/officeart/2005/8/layout/vList6"/>
    <dgm:cxn modelId="{9E45BB12-D500-4639-9353-BA71A42D7D88}" type="presParOf" srcId="{C032E4B6-6721-4D2E-8C76-C7DAF68F5DF0}" destId="{825962D6-7BD5-45B7-8E96-7CF8313B31C2}" srcOrd="3" destOrd="0" presId="urn:microsoft.com/office/officeart/2005/8/layout/vList6"/>
    <dgm:cxn modelId="{A587D65F-E43E-401F-8648-5A615939C9E1}" type="presParOf" srcId="{C032E4B6-6721-4D2E-8C76-C7DAF68F5DF0}" destId="{B77CF361-6BAB-451E-8515-98085DB093EF}" srcOrd="4" destOrd="0" presId="urn:microsoft.com/office/officeart/2005/8/layout/vList6"/>
    <dgm:cxn modelId="{00D78D59-A746-4CCA-9F11-EB36B737C7C3}" type="presParOf" srcId="{B77CF361-6BAB-451E-8515-98085DB093EF}" destId="{19E3F48F-4985-4150-9A70-AFD7340DA5B3}" srcOrd="0" destOrd="0" presId="urn:microsoft.com/office/officeart/2005/8/layout/vList6"/>
    <dgm:cxn modelId="{6A30ECC0-0A88-4B83-835D-E0369B39E307}" type="presParOf" srcId="{B77CF361-6BAB-451E-8515-98085DB093EF}" destId="{B26ABEEB-9D74-4C41-94E9-F9F9A1CBAE58}" srcOrd="1" destOrd="0" presId="urn:microsoft.com/office/officeart/2005/8/layout/vList6"/>
    <dgm:cxn modelId="{5A62C0D8-38A1-4106-8361-00D8BC6C2BC5}" type="presParOf" srcId="{C032E4B6-6721-4D2E-8C76-C7DAF68F5DF0}" destId="{AEF4A324-0EF3-4EAB-8909-7A4F3D986FB9}" srcOrd="5" destOrd="0" presId="urn:microsoft.com/office/officeart/2005/8/layout/vList6"/>
    <dgm:cxn modelId="{6E2FC2E1-876A-4069-8C92-79F26F3C47C6}" type="presParOf" srcId="{C032E4B6-6721-4D2E-8C76-C7DAF68F5DF0}" destId="{95A1BF4D-5A79-4A9A-9233-9F434632D442}" srcOrd="6" destOrd="0" presId="urn:microsoft.com/office/officeart/2005/8/layout/vList6"/>
    <dgm:cxn modelId="{BB355376-14C1-47BA-988B-E5236BA98B52}" type="presParOf" srcId="{95A1BF4D-5A79-4A9A-9233-9F434632D442}" destId="{DCF05779-3533-4DDE-B939-61DE83C711FB}" srcOrd="0" destOrd="0" presId="urn:microsoft.com/office/officeart/2005/8/layout/vList6"/>
    <dgm:cxn modelId="{8150C093-8A38-42DF-A9DB-21AB4CADBF31}" type="presParOf" srcId="{95A1BF4D-5A79-4A9A-9233-9F434632D442}" destId="{98B79E75-FCB0-493C-B1DA-BC3C5875986D}" srcOrd="1" destOrd="0" presId="urn:microsoft.com/office/officeart/2005/8/layout/vList6"/>
    <dgm:cxn modelId="{98ADB329-18CF-4F30-9338-B51819E0A05B}" type="presParOf" srcId="{C032E4B6-6721-4D2E-8C76-C7DAF68F5DF0}" destId="{895D00B1-9861-405A-AB4D-F1E29E72F8BF}" srcOrd="7" destOrd="0" presId="urn:microsoft.com/office/officeart/2005/8/layout/vList6"/>
    <dgm:cxn modelId="{DD3BE5C5-A8A3-483F-86DD-35304C77D88A}" type="presParOf" srcId="{C032E4B6-6721-4D2E-8C76-C7DAF68F5DF0}" destId="{0EFD7C59-3D5F-4830-89F4-61276F6E426F}" srcOrd="8" destOrd="0" presId="urn:microsoft.com/office/officeart/2005/8/layout/vList6"/>
    <dgm:cxn modelId="{622DAE1B-61A9-4EB5-B3E7-8F390174CBEB}" type="presParOf" srcId="{0EFD7C59-3D5F-4830-89F4-61276F6E426F}" destId="{72F82ED5-E77A-4025-9D85-8442999E262D}" srcOrd="0" destOrd="0" presId="urn:microsoft.com/office/officeart/2005/8/layout/vList6"/>
    <dgm:cxn modelId="{92F5710A-7D2E-4BCE-A4B2-82F045A3C9C0}" type="presParOf" srcId="{0EFD7C59-3D5F-4830-89F4-61276F6E426F}" destId="{E36916D7-2AAC-4FD7-B954-9E2E17FC3E2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07EF8-AC36-4352-89D9-11D255E2FBA9}">
      <dsp:nvSpPr>
        <dsp:cNvPr id="0" name=""/>
        <dsp:cNvSpPr/>
      </dsp:nvSpPr>
      <dsp:spPr>
        <a:xfrm>
          <a:off x="0" y="485229"/>
          <a:ext cx="2658070" cy="1594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MY" sz="2900" b="1" kern="1200" dirty="0"/>
            <a:t>(1) </a:t>
          </a:r>
          <a:r>
            <a:rPr lang="en-MY" sz="2900" b="1" kern="1200" dirty="0" err="1"/>
            <a:t>Akauntabiliti</a:t>
          </a:r>
          <a:r>
            <a:rPr lang="en-MY" sz="2900" b="1" kern="1200" dirty="0"/>
            <a:t> </a:t>
          </a:r>
          <a:r>
            <a:rPr lang="en-MY" sz="2900" b="1" kern="1200" dirty="0" err="1"/>
            <a:t>Awam</a:t>
          </a:r>
          <a:endParaRPr lang="en-US" sz="2900" kern="1200" dirty="0"/>
        </a:p>
      </dsp:txBody>
      <dsp:txXfrm>
        <a:off x="0" y="485229"/>
        <a:ext cx="2658070" cy="1594842"/>
      </dsp:txXfrm>
    </dsp:sp>
    <dsp:sp modelId="{0708DD40-9A01-42F4-AE46-5A0CF3E843F0}">
      <dsp:nvSpPr>
        <dsp:cNvPr id="0" name=""/>
        <dsp:cNvSpPr/>
      </dsp:nvSpPr>
      <dsp:spPr>
        <a:xfrm>
          <a:off x="2923877" y="485229"/>
          <a:ext cx="2658070" cy="1594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900" b="1" kern="1200" dirty="0"/>
            <a:t>(2)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900" b="1" kern="1200" dirty="0" err="1"/>
            <a:t>Diuruskan</a:t>
          </a:r>
          <a:r>
            <a:rPr lang="en-MY" sz="2900" b="1" kern="1200" dirty="0"/>
            <a:t> </a:t>
          </a:r>
          <a:r>
            <a:rPr lang="en-MY" sz="2900" b="1" kern="1200" dirty="0" err="1"/>
            <a:t>Secara</a:t>
          </a:r>
          <a:r>
            <a:rPr lang="en-MY" sz="2900" b="1" kern="1200" dirty="0"/>
            <a:t> </a:t>
          </a:r>
          <a:r>
            <a:rPr lang="en-MY" sz="2900" b="1" kern="1200" dirty="0" err="1"/>
            <a:t>Telus</a:t>
          </a:r>
          <a:endParaRPr lang="en-MY" sz="2900" b="1" kern="1200" dirty="0"/>
        </a:p>
      </dsp:txBody>
      <dsp:txXfrm>
        <a:off x="2923877" y="485229"/>
        <a:ext cx="2658070" cy="1594842"/>
      </dsp:txXfrm>
    </dsp:sp>
    <dsp:sp modelId="{46A0574A-0E8B-4B02-B79A-0DEABEB2A663}">
      <dsp:nvSpPr>
        <dsp:cNvPr id="0" name=""/>
        <dsp:cNvSpPr/>
      </dsp:nvSpPr>
      <dsp:spPr>
        <a:xfrm>
          <a:off x="5847754" y="485229"/>
          <a:ext cx="2658070" cy="1594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900" b="1" kern="1200" dirty="0"/>
            <a:t>(3)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900" b="1" kern="1200" dirty="0"/>
            <a:t>Nilai </a:t>
          </a:r>
          <a:r>
            <a:rPr lang="en-MY" sz="2900" b="1" kern="1200" dirty="0" err="1"/>
            <a:t>Faedah</a:t>
          </a:r>
          <a:r>
            <a:rPr lang="en-MY" sz="2900" b="1" kern="1200" dirty="0"/>
            <a:t> Yang </a:t>
          </a:r>
          <a:r>
            <a:rPr lang="en-MY" sz="2900" b="1" kern="1200" dirty="0" err="1"/>
            <a:t>Terbaik</a:t>
          </a:r>
          <a:endParaRPr lang="en-MY" sz="2900" b="1" kern="1200" dirty="0"/>
        </a:p>
      </dsp:txBody>
      <dsp:txXfrm>
        <a:off x="5847754" y="485229"/>
        <a:ext cx="2658070" cy="1594842"/>
      </dsp:txXfrm>
    </dsp:sp>
    <dsp:sp modelId="{2BC55388-255C-4C55-8B68-8A06C855C36B}">
      <dsp:nvSpPr>
        <dsp:cNvPr id="0" name=""/>
        <dsp:cNvSpPr/>
      </dsp:nvSpPr>
      <dsp:spPr>
        <a:xfrm>
          <a:off x="1461938" y="2345878"/>
          <a:ext cx="2658070" cy="1594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900" b="1" kern="1200" dirty="0"/>
            <a:t>(4)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900" b="1" kern="1200" dirty="0" err="1"/>
            <a:t>Saingan</a:t>
          </a:r>
          <a:r>
            <a:rPr lang="en-MY" sz="2900" b="1" kern="1200" dirty="0"/>
            <a:t> Terbuka</a:t>
          </a:r>
        </a:p>
      </dsp:txBody>
      <dsp:txXfrm>
        <a:off x="1461938" y="2345878"/>
        <a:ext cx="2658070" cy="1594842"/>
      </dsp:txXfrm>
    </dsp:sp>
    <dsp:sp modelId="{185A989F-9799-4E8D-B8D4-1494EA747C5C}">
      <dsp:nvSpPr>
        <dsp:cNvPr id="0" name=""/>
        <dsp:cNvSpPr/>
      </dsp:nvSpPr>
      <dsp:spPr>
        <a:xfrm>
          <a:off x="4385816" y="2345878"/>
          <a:ext cx="2658070" cy="1594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900" b="1" kern="1200" dirty="0"/>
            <a:t>(5)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900" b="1" kern="1200" dirty="0"/>
            <a:t>Adil dan </a:t>
          </a:r>
          <a:r>
            <a:rPr lang="en-MY" sz="2900" b="1" kern="1200" dirty="0" err="1"/>
            <a:t>Saksama</a:t>
          </a:r>
          <a:endParaRPr lang="en-MY" sz="2900" b="1" kern="1200" dirty="0"/>
        </a:p>
      </dsp:txBody>
      <dsp:txXfrm>
        <a:off x="4385816" y="2345878"/>
        <a:ext cx="2658070" cy="1594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49C30-3C06-405F-B802-35D145484FF1}">
      <dsp:nvSpPr>
        <dsp:cNvPr id="0" name=""/>
        <dsp:cNvSpPr/>
      </dsp:nvSpPr>
      <dsp:spPr>
        <a:xfrm>
          <a:off x="0" y="196817"/>
          <a:ext cx="7596188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Bekalan</a:t>
          </a:r>
        </a:p>
      </dsp:txBody>
      <dsp:txXfrm>
        <a:off x="24588" y="221405"/>
        <a:ext cx="7547012" cy="454509"/>
      </dsp:txXfrm>
    </dsp:sp>
    <dsp:sp modelId="{6C8CD603-5AC4-4FF1-B9B6-964F5577E85C}">
      <dsp:nvSpPr>
        <dsp:cNvPr id="0" name=""/>
        <dsp:cNvSpPr/>
      </dsp:nvSpPr>
      <dsp:spPr>
        <a:xfrm>
          <a:off x="0" y="700502"/>
          <a:ext cx="7596188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17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1600" kern="1200" dirty="0"/>
            <a:t>barangan/peralatan yang dibekalkan bagi menjalankan sesuatu program, aktiviti atau </a:t>
          </a:r>
          <a:r>
            <a:rPr lang="fi-FI" sz="1600" kern="1200" dirty="0"/>
            <a:t>projek Kerajaan seperti makanan, pakaian, kenderaan dan </a:t>
          </a:r>
          <a:r>
            <a:rPr lang="en-MY" sz="1600" kern="1200" dirty="0" err="1"/>
            <a:t>kelengkapan</a:t>
          </a:r>
          <a:r>
            <a:rPr lang="en-MY" sz="1600" kern="1200" dirty="0"/>
            <a:t> </a:t>
          </a:r>
          <a:r>
            <a:rPr lang="en-MY" sz="1600" kern="1200" dirty="0" err="1"/>
            <a:t>pejabat</a:t>
          </a:r>
          <a:r>
            <a:rPr lang="en-MY" sz="1600" kern="1200" dirty="0"/>
            <a:t>.</a:t>
          </a:r>
          <a:endParaRPr lang="en-US" sz="1600" kern="1200" dirty="0"/>
        </a:p>
      </dsp:txBody>
      <dsp:txXfrm>
        <a:off x="0" y="700502"/>
        <a:ext cx="7596188" cy="499904"/>
      </dsp:txXfrm>
    </dsp:sp>
    <dsp:sp modelId="{7C01439E-EB21-4691-95FF-E71FCB042467}">
      <dsp:nvSpPr>
        <dsp:cNvPr id="0" name=""/>
        <dsp:cNvSpPr/>
      </dsp:nvSpPr>
      <dsp:spPr>
        <a:xfrm>
          <a:off x="0" y="1200407"/>
          <a:ext cx="7596188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Kerja</a:t>
          </a:r>
          <a:endParaRPr lang="en-US" sz="2100" kern="1200" dirty="0"/>
        </a:p>
      </dsp:txBody>
      <dsp:txXfrm>
        <a:off x="24588" y="1224995"/>
        <a:ext cx="7547012" cy="454509"/>
      </dsp:txXfrm>
    </dsp:sp>
    <dsp:sp modelId="{800923A1-8238-4B20-934B-9D0D8DD64477}">
      <dsp:nvSpPr>
        <dsp:cNvPr id="0" name=""/>
        <dsp:cNvSpPr/>
      </dsp:nvSpPr>
      <dsp:spPr>
        <a:xfrm>
          <a:off x="0" y="1704092"/>
          <a:ext cx="7596188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17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Melibatkan kerja-kerja pembinaan/ pembaikian yang </a:t>
          </a:r>
          <a:r>
            <a:rPr lang="en-MY" sz="1600" kern="1200" dirty="0" err="1"/>
            <a:t>merangkumi</a:t>
          </a:r>
          <a:r>
            <a:rPr lang="en-MY" sz="1600" kern="1200" dirty="0"/>
            <a:t> </a:t>
          </a:r>
          <a:r>
            <a:rPr lang="en-MY" sz="1600" kern="1200" dirty="0" err="1"/>
            <a:t>kerja-kerja</a:t>
          </a:r>
          <a:r>
            <a:rPr lang="en-MY" sz="1600" kern="1200" dirty="0"/>
            <a:t> </a:t>
          </a:r>
          <a:r>
            <a:rPr lang="en-MY" sz="1600" kern="1200" dirty="0" err="1"/>
            <a:t>sivil</a:t>
          </a:r>
          <a:r>
            <a:rPr lang="en-MY" sz="1600" kern="1200" dirty="0"/>
            <a:t>, </a:t>
          </a:r>
          <a:r>
            <a:rPr lang="en-MY" sz="1600" kern="1200" dirty="0" err="1"/>
            <a:t>mekanikal</a:t>
          </a:r>
          <a:r>
            <a:rPr lang="en-MY" sz="1600" kern="1200" dirty="0"/>
            <a:t> dan </a:t>
          </a:r>
          <a:r>
            <a:rPr lang="en-MY" sz="1600" kern="1200" dirty="0" err="1"/>
            <a:t>elektrikal</a:t>
          </a:r>
          <a:r>
            <a:rPr lang="en-MY" sz="1600" kern="1200" dirty="0"/>
            <a:t>.</a:t>
          </a:r>
          <a:endParaRPr lang="en-US" sz="1600" kern="1200" dirty="0"/>
        </a:p>
      </dsp:txBody>
      <dsp:txXfrm>
        <a:off x="0" y="1704092"/>
        <a:ext cx="7596188" cy="499904"/>
      </dsp:txXfrm>
    </dsp:sp>
    <dsp:sp modelId="{FC7DA4E4-2220-4FE1-9CF3-ACB23E9AA657}">
      <dsp:nvSpPr>
        <dsp:cNvPr id="0" name=""/>
        <dsp:cNvSpPr/>
      </dsp:nvSpPr>
      <dsp:spPr>
        <a:xfrm>
          <a:off x="0" y="2203997"/>
          <a:ext cx="7596188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Perkhidmatan</a:t>
          </a:r>
          <a:endParaRPr lang="en-US" sz="2100" kern="1200" dirty="0"/>
        </a:p>
      </dsp:txBody>
      <dsp:txXfrm>
        <a:off x="24588" y="2228585"/>
        <a:ext cx="7547012" cy="454509"/>
      </dsp:txXfrm>
    </dsp:sp>
    <dsp:sp modelId="{0DD7D641-A55D-4C30-B743-93D278E6EC83}">
      <dsp:nvSpPr>
        <dsp:cNvPr id="0" name=""/>
        <dsp:cNvSpPr/>
      </dsp:nvSpPr>
      <dsp:spPr>
        <a:xfrm>
          <a:off x="0" y="2707682"/>
          <a:ext cx="7596188" cy="152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17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MY" sz="1600" kern="1200" dirty="0" err="1"/>
            <a:t>khidmat</a:t>
          </a:r>
          <a:r>
            <a:rPr lang="en-MY" sz="1600" kern="1200" dirty="0"/>
            <a:t> </a:t>
          </a:r>
          <a:r>
            <a:rPr lang="en-MY" sz="1600" kern="1200" dirty="0" err="1"/>
            <a:t>tenaga</a:t>
          </a:r>
          <a:r>
            <a:rPr lang="en-MY" sz="1600" kern="1200" dirty="0"/>
            <a:t> </a:t>
          </a:r>
          <a:r>
            <a:rPr lang="en-MY" sz="1600" kern="1200" dirty="0" err="1"/>
            <a:t>manusia</a:t>
          </a:r>
          <a:r>
            <a:rPr lang="en-MY" sz="1600" kern="1200" dirty="0"/>
            <a:t> </a:t>
          </a:r>
          <a:r>
            <a:rPr lang="en-MY" sz="1600" kern="1200" dirty="0" err="1"/>
            <a:t>atau</a:t>
          </a:r>
          <a:r>
            <a:rPr lang="en-MY" sz="1600" kern="1200" dirty="0"/>
            <a:t> </a:t>
          </a:r>
          <a:r>
            <a:rPr lang="en-MY" sz="1600" kern="1200" dirty="0" err="1"/>
            <a:t>kepakaran</a:t>
          </a:r>
          <a:r>
            <a:rPr lang="en-MY" sz="1600" kern="1200" dirty="0"/>
            <a:t> </a:t>
          </a:r>
          <a:r>
            <a:rPr lang="en-MY" sz="1600" kern="1200" dirty="0" err="1"/>
            <a:t>untuk</a:t>
          </a:r>
          <a:r>
            <a:rPr lang="en-MY" sz="1600" kern="1200" dirty="0"/>
            <a:t> </a:t>
          </a:r>
          <a:r>
            <a:rPr lang="en-MY" sz="1600" kern="1200" dirty="0" err="1"/>
            <a:t>melaksanakan</a:t>
          </a:r>
          <a:r>
            <a:rPr lang="en-MY" sz="1600" kern="1200" dirty="0"/>
            <a:t> dan </a:t>
          </a:r>
          <a:r>
            <a:rPr lang="en-MY" sz="1600" kern="1200" dirty="0" err="1"/>
            <a:t>menyiapkan</a:t>
          </a:r>
          <a:r>
            <a:rPr lang="en-MY" sz="1600" kern="1200" dirty="0"/>
            <a:t> </a:t>
          </a:r>
          <a:r>
            <a:rPr lang="sv-SE" sz="1600" kern="1200" dirty="0"/>
            <a:t>sesuatu projek. </a:t>
          </a:r>
          <a:endParaRPr lang="nl-NL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MY" sz="1600" kern="1200" dirty="0" err="1"/>
            <a:t>Perkhidmatan</a:t>
          </a:r>
          <a:r>
            <a:rPr lang="en-MY" sz="1600" kern="1200" dirty="0"/>
            <a:t> </a:t>
          </a:r>
          <a:r>
            <a:rPr lang="en-MY" sz="1600" kern="1200" dirty="0" err="1"/>
            <a:t>perunding</a:t>
          </a:r>
          <a:endParaRPr lang="en-MY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MY" sz="1600" kern="1200" dirty="0" err="1"/>
            <a:t>Perkhidmatan</a:t>
          </a:r>
          <a:r>
            <a:rPr lang="en-MY" sz="1600" kern="1200" dirty="0"/>
            <a:t> </a:t>
          </a:r>
          <a:r>
            <a:rPr lang="en-MY" sz="1600" kern="1200" dirty="0" err="1"/>
            <a:t>bukan</a:t>
          </a:r>
          <a:r>
            <a:rPr lang="en-MY" sz="1600" kern="1200" dirty="0"/>
            <a:t> </a:t>
          </a:r>
          <a:r>
            <a:rPr lang="en-MY" sz="1600" kern="1200" dirty="0" err="1"/>
            <a:t>perunding</a:t>
          </a:r>
          <a:r>
            <a:rPr lang="en-MY" sz="1600" kern="1200" dirty="0"/>
            <a:t> </a:t>
          </a:r>
          <a:r>
            <a:rPr lang="en-MY" sz="1600" kern="1200" dirty="0" err="1"/>
            <a:t>seperti</a:t>
          </a:r>
          <a:r>
            <a:rPr lang="en-MY" sz="1600" kern="1200" dirty="0"/>
            <a:t> </a:t>
          </a:r>
          <a:r>
            <a:rPr lang="nl-NL" sz="1600" kern="1200" dirty="0"/>
            <a:t>pengendalian kursus dan latihan, penyenggaraan dan </a:t>
          </a:r>
          <a:r>
            <a:rPr lang="en-MY" sz="1600" kern="1200" dirty="0" err="1"/>
            <a:t>pembaikan</a:t>
          </a:r>
          <a:r>
            <a:rPr lang="en-MY" sz="1600" kern="1200" dirty="0"/>
            <a:t>, </a:t>
          </a:r>
          <a:r>
            <a:rPr lang="en-MY" sz="1600" kern="1200" dirty="0" err="1"/>
            <a:t>pencucian</a:t>
          </a:r>
          <a:r>
            <a:rPr lang="en-MY" sz="1600" kern="1200" dirty="0"/>
            <a:t> dan </a:t>
          </a:r>
          <a:r>
            <a:rPr lang="en-MY" sz="1600" kern="1200" dirty="0" err="1"/>
            <a:t>pembersihan</a:t>
          </a:r>
          <a:r>
            <a:rPr lang="en-MY" sz="1600" kern="1200" dirty="0"/>
            <a:t>, </a:t>
          </a:r>
          <a:r>
            <a:rPr lang="en-MY" sz="1600" kern="1200" dirty="0" err="1"/>
            <a:t>penyewaan</a:t>
          </a:r>
          <a:r>
            <a:rPr lang="en-MY" sz="1600" kern="1200" dirty="0"/>
            <a:t> dan </a:t>
          </a:r>
          <a:r>
            <a:rPr lang="en-MY" sz="1600" kern="1200" dirty="0" err="1"/>
            <a:t>pengurusan</a:t>
          </a:r>
          <a:r>
            <a:rPr lang="en-MY" sz="1600" kern="1200" dirty="0"/>
            <a:t> </a:t>
          </a:r>
          <a:r>
            <a:rPr lang="en-MY" sz="1600" kern="1200" dirty="0" err="1"/>
            <a:t>bangunan</a:t>
          </a:r>
          <a:r>
            <a:rPr lang="en-MY" sz="1600" kern="1200" dirty="0"/>
            <a:t>, </a:t>
          </a:r>
          <a:r>
            <a:rPr lang="en-MY" sz="1600" kern="1200" dirty="0" err="1"/>
            <a:t>pengiklanan</a:t>
          </a:r>
          <a:r>
            <a:rPr lang="en-MY" sz="1600" kern="1200" dirty="0"/>
            <a:t>, </a:t>
          </a:r>
          <a:r>
            <a:rPr lang="en-MY" sz="1600" kern="1200" dirty="0" err="1"/>
            <a:t>pengangkutan</a:t>
          </a:r>
          <a:r>
            <a:rPr lang="en-MY" sz="1600" kern="1200" dirty="0"/>
            <a:t> dan </a:t>
          </a:r>
          <a:r>
            <a:rPr lang="en-MY" sz="1600" kern="1200" dirty="0" err="1"/>
            <a:t>sebagainya</a:t>
          </a:r>
          <a:r>
            <a:rPr lang="en-MY" sz="1600" kern="1200" dirty="0"/>
            <a:t>.</a:t>
          </a:r>
        </a:p>
      </dsp:txBody>
      <dsp:txXfrm>
        <a:off x="0" y="2707682"/>
        <a:ext cx="7596188" cy="1521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3B8D0-CDE1-44F8-9FB7-406A0B4FCD51}">
      <dsp:nvSpPr>
        <dsp:cNvPr id="0" name=""/>
        <dsp:cNvSpPr/>
      </dsp:nvSpPr>
      <dsp:spPr>
        <a:xfrm>
          <a:off x="257555" y="0"/>
          <a:ext cx="4424965" cy="4425950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1E472-039F-4FDF-8036-7AAA7F9C4C35}">
      <dsp:nvSpPr>
        <dsp:cNvPr id="0" name=""/>
        <dsp:cNvSpPr/>
      </dsp:nvSpPr>
      <dsp:spPr>
        <a:xfrm>
          <a:off x="4683228" y="1319375"/>
          <a:ext cx="2655404" cy="1770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Gangguan</a:t>
          </a:r>
          <a:r>
            <a:rPr lang="en-US" sz="2300" kern="1200" dirty="0"/>
            <a:t> ke </a:t>
          </a:r>
          <a:r>
            <a:rPr lang="en-US" sz="2300" kern="1200" dirty="0" err="1"/>
            <a:t>atas</a:t>
          </a:r>
          <a:r>
            <a:rPr lang="en-US" sz="2300" kern="1200" dirty="0"/>
            <a:t> </a:t>
          </a:r>
          <a:r>
            <a:rPr lang="en-US" sz="2300" kern="1200" dirty="0" err="1"/>
            <a:t>aktiviti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Denda</a:t>
          </a:r>
          <a:r>
            <a:rPr lang="en-US" sz="2300" kern="1200" dirty="0"/>
            <a:t>/ </a:t>
          </a:r>
          <a:r>
            <a:rPr lang="en-US" sz="2300" kern="1200" dirty="0" err="1"/>
            <a:t>hukuman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Kerugian</a:t>
          </a:r>
          <a:r>
            <a:rPr lang="en-US" sz="2300" kern="1200" dirty="0"/>
            <a:t> </a:t>
          </a:r>
          <a:r>
            <a:rPr lang="en-US" sz="2300" kern="1200" dirty="0" err="1"/>
            <a:t>kepada</a:t>
          </a:r>
          <a:r>
            <a:rPr lang="en-US" sz="2300" kern="1200" dirty="0"/>
            <a:t> </a:t>
          </a:r>
          <a:r>
            <a:rPr lang="en-US" sz="2300" kern="1200" dirty="0" err="1"/>
            <a:t>Organisasi</a:t>
          </a:r>
          <a:endParaRPr lang="en-US" sz="2300" kern="1200" dirty="0"/>
        </a:p>
      </dsp:txBody>
      <dsp:txXfrm>
        <a:off x="4683228" y="1319375"/>
        <a:ext cx="2655404" cy="1770822"/>
      </dsp:txXfrm>
    </dsp:sp>
    <dsp:sp modelId="{4F602832-3455-4B72-AACA-1EC4CD5CCED6}">
      <dsp:nvSpPr>
        <dsp:cNvPr id="0" name=""/>
        <dsp:cNvSpPr/>
      </dsp:nvSpPr>
      <dsp:spPr>
        <a:xfrm>
          <a:off x="1234743" y="1602193"/>
          <a:ext cx="2469171" cy="123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KETIDAK PATUHAN</a:t>
          </a:r>
          <a:endParaRPr lang="en-GB" sz="4200" kern="1200" dirty="0"/>
        </a:p>
      </dsp:txBody>
      <dsp:txXfrm>
        <a:off x="1234743" y="1602193"/>
        <a:ext cx="2469171" cy="12343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32088-8B3B-4DCB-A371-3B9E0E5538E6}">
      <dsp:nvSpPr>
        <dsp:cNvPr id="0" name=""/>
        <dsp:cNvSpPr/>
      </dsp:nvSpPr>
      <dsp:spPr>
        <a:xfrm>
          <a:off x="3391871" y="1512"/>
          <a:ext cx="5087806" cy="8190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PENYELIAAN YANG RAPI KEPADA KERJA YANG DISERAHKAN KEPADA PEGAWAI BAWAHAN</a:t>
          </a:r>
        </a:p>
      </dsp:txBody>
      <dsp:txXfrm>
        <a:off x="3391871" y="103895"/>
        <a:ext cx="4780659" cy="614295"/>
      </dsp:txXfrm>
    </dsp:sp>
    <dsp:sp modelId="{ADD5216B-314B-488C-802E-563E22634323}">
      <dsp:nvSpPr>
        <dsp:cNvPr id="0" name=""/>
        <dsp:cNvSpPr/>
      </dsp:nvSpPr>
      <dsp:spPr>
        <a:xfrm>
          <a:off x="0" y="1512"/>
          <a:ext cx="3391871" cy="819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SUPERVISION</a:t>
          </a:r>
        </a:p>
      </dsp:txBody>
      <dsp:txXfrm>
        <a:off x="39983" y="41495"/>
        <a:ext cx="3311905" cy="739094"/>
      </dsp:txXfrm>
    </dsp:sp>
    <dsp:sp modelId="{28008DE4-4685-48FC-9EBE-ED8F66B5B69F}">
      <dsp:nvSpPr>
        <dsp:cNvPr id="0" name=""/>
        <dsp:cNvSpPr/>
      </dsp:nvSpPr>
      <dsp:spPr>
        <a:xfrm>
          <a:off x="3391871" y="902478"/>
          <a:ext cx="5087806" cy="8190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SETIAP PENJAWAT AWAM PERLU MELAKSANAKAN TUGAS MEREKA DENGAN PENUH MINAT , DEDIKASI DAN TIDAK ADA SIKAP SAMBIL LEWA</a:t>
          </a:r>
        </a:p>
      </dsp:txBody>
      <dsp:txXfrm>
        <a:off x="3391871" y="1004861"/>
        <a:ext cx="4780659" cy="614295"/>
      </dsp:txXfrm>
    </dsp:sp>
    <dsp:sp modelId="{CD4E32B1-8401-4290-BC73-C20AB0E8DD75}">
      <dsp:nvSpPr>
        <dsp:cNvPr id="0" name=""/>
        <dsp:cNvSpPr/>
      </dsp:nvSpPr>
      <dsp:spPr>
        <a:xfrm>
          <a:off x="0" y="902478"/>
          <a:ext cx="3391871" cy="819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INTEREST</a:t>
          </a:r>
        </a:p>
      </dsp:txBody>
      <dsp:txXfrm>
        <a:off x="39983" y="942461"/>
        <a:ext cx="3311905" cy="739094"/>
      </dsp:txXfrm>
    </dsp:sp>
    <dsp:sp modelId="{B26ABEEB-9D74-4C41-94E9-F9F9A1CBAE58}">
      <dsp:nvSpPr>
        <dsp:cNvPr id="0" name=""/>
        <dsp:cNvSpPr/>
      </dsp:nvSpPr>
      <dsp:spPr>
        <a:xfrm>
          <a:off x="3391871" y="1803444"/>
          <a:ext cx="5087806" cy="8190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MEMPUNYAI PENGETAHUAN YANG CUKUP DALAM BIDANG TUGAS</a:t>
          </a:r>
        </a:p>
      </dsp:txBody>
      <dsp:txXfrm>
        <a:off x="3391871" y="1905827"/>
        <a:ext cx="4780659" cy="614295"/>
      </dsp:txXfrm>
    </dsp:sp>
    <dsp:sp modelId="{19E3F48F-4985-4150-9A70-AFD7340DA5B3}">
      <dsp:nvSpPr>
        <dsp:cNvPr id="0" name=""/>
        <dsp:cNvSpPr/>
      </dsp:nvSpPr>
      <dsp:spPr>
        <a:xfrm>
          <a:off x="0" y="1803444"/>
          <a:ext cx="3391871" cy="819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KNOWLEDGE</a:t>
          </a:r>
        </a:p>
      </dsp:txBody>
      <dsp:txXfrm>
        <a:off x="39983" y="1843427"/>
        <a:ext cx="3311905" cy="739094"/>
      </dsp:txXfrm>
    </dsp:sp>
    <dsp:sp modelId="{98B79E75-FCB0-493C-B1DA-BC3C5875986D}">
      <dsp:nvSpPr>
        <dsp:cNvPr id="0" name=""/>
        <dsp:cNvSpPr/>
      </dsp:nvSpPr>
      <dsp:spPr>
        <a:xfrm>
          <a:off x="3391871" y="2704411"/>
          <a:ext cx="5087806" cy="8190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MELAKSANAKAN TUGAS DENGAN PENUH TANGGUNGJAWAB, JUJUR DAN AMANAH</a:t>
          </a:r>
        </a:p>
      </dsp:txBody>
      <dsp:txXfrm>
        <a:off x="3391871" y="2806794"/>
        <a:ext cx="4780659" cy="614295"/>
      </dsp:txXfrm>
    </dsp:sp>
    <dsp:sp modelId="{DCF05779-3533-4DDE-B939-61DE83C711FB}">
      <dsp:nvSpPr>
        <dsp:cNvPr id="0" name=""/>
        <dsp:cNvSpPr/>
      </dsp:nvSpPr>
      <dsp:spPr>
        <a:xfrm>
          <a:off x="0" y="2704411"/>
          <a:ext cx="3391871" cy="819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ATTITUDE</a:t>
          </a:r>
        </a:p>
      </dsp:txBody>
      <dsp:txXfrm>
        <a:off x="39983" y="2744394"/>
        <a:ext cx="3311905" cy="739094"/>
      </dsp:txXfrm>
    </dsp:sp>
    <dsp:sp modelId="{E36916D7-2AAC-4FD7-B954-9E2E17FC3E2F}">
      <dsp:nvSpPr>
        <dsp:cNvPr id="0" name=""/>
        <dsp:cNvSpPr/>
      </dsp:nvSpPr>
      <dsp:spPr>
        <a:xfrm>
          <a:off x="3391871" y="3605377"/>
          <a:ext cx="5087806" cy="8190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PROSEDUR KERJA YANG LENGKAP DAN JELAS DIFAHAMI, DIWUJUDKAN SERTA DIPATUHI</a:t>
          </a:r>
        </a:p>
      </dsp:txBody>
      <dsp:txXfrm>
        <a:off x="3391871" y="3707760"/>
        <a:ext cx="4780659" cy="614295"/>
      </dsp:txXfrm>
    </dsp:sp>
    <dsp:sp modelId="{72F82ED5-E77A-4025-9D85-8442999E262D}">
      <dsp:nvSpPr>
        <dsp:cNvPr id="0" name=""/>
        <dsp:cNvSpPr/>
      </dsp:nvSpPr>
      <dsp:spPr>
        <a:xfrm>
          <a:off x="0" y="3605377"/>
          <a:ext cx="3391871" cy="819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PROCEDURE</a:t>
          </a:r>
        </a:p>
      </dsp:txBody>
      <dsp:txXfrm>
        <a:off x="39983" y="3645360"/>
        <a:ext cx="3311905" cy="739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3931" tIns="46966" rIns="93931" bIns="4696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3931" tIns="46966" rIns="93931" bIns="46966" rtlCol="0"/>
          <a:lstStyle>
            <a:lvl1pPr algn="r">
              <a:defRPr sz="1200"/>
            </a:lvl1pPr>
          </a:lstStyle>
          <a:p>
            <a:fld id="{956B05FA-F65D-45BD-A6B3-2F2BB8F55A98}" type="datetimeFigureOut">
              <a:rPr lang="en-GB" smtClean="0"/>
              <a:pPr/>
              <a:t>11/03/2020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3931" tIns="46966" rIns="93931" bIns="4696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</p:spPr>
        <p:txBody>
          <a:bodyPr vert="horz" lIns="93931" tIns="46966" rIns="93931" bIns="46966" rtlCol="0" anchor="b"/>
          <a:lstStyle>
            <a:lvl1pPr algn="r">
              <a:defRPr sz="1200"/>
            </a:lvl1pPr>
          </a:lstStyle>
          <a:p>
            <a:fld id="{BD6C37FF-D698-4B73-AEF2-18713547A9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229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75" cy="496671"/>
          </a:xfrm>
          <a:prstGeom prst="rect">
            <a:avLst/>
          </a:prstGeom>
        </p:spPr>
        <p:txBody>
          <a:bodyPr vert="horz" lIns="92179" tIns="46090" rIns="92179" bIns="4609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1" y="1"/>
            <a:ext cx="2946275" cy="496671"/>
          </a:xfrm>
          <a:prstGeom prst="rect">
            <a:avLst/>
          </a:prstGeom>
        </p:spPr>
        <p:txBody>
          <a:bodyPr vert="horz" lIns="92179" tIns="46090" rIns="92179" bIns="46090" rtlCol="0"/>
          <a:lstStyle>
            <a:lvl1pPr algn="r">
              <a:defRPr sz="1200"/>
            </a:lvl1pPr>
          </a:lstStyle>
          <a:p>
            <a:fld id="{AEF16A39-01ED-4FE1-BFF7-B1F1E82D8AF8}" type="datetimeFigureOut">
              <a:rPr lang="en-GB" smtClean="0"/>
              <a:pPr/>
              <a:t>11/03/2020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9" tIns="46090" rIns="92179" bIns="4609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15832"/>
            <a:ext cx="5436909" cy="4466648"/>
          </a:xfrm>
          <a:prstGeom prst="rect">
            <a:avLst/>
          </a:prstGeom>
        </p:spPr>
        <p:txBody>
          <a:bodyPr vert="horz" lIns="92179" tIns="46090" rIns="92179" bIns="4609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73"/>
            <a:ext cx="2946275" cy="496671"/>
          </a:xfrm>
          <a:prstGeom prst="rect">
            <a:avLst/>
          </a:prstGeom>
        </p:spPr>
        <p:txBody>
          <a:bodyPr vert="horz" lIns="92179" tIns="46090" rIns="92179" bIns="4609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1" y="9428273"/>
            <a:ext cx="2946275" cy="496671"/>
          </a:xfrm>
          <a:prstGeom prst="rect">
            <a:avLst/>
          </a:prstGeom>
        </p:spPr>
        <p:txBody>
          <a:bodyPr vert="horz" lIns="92179" tIns="46090" rIns="92179" bIns="46090" rtlCol="0" anchor="b"/>
          <a:lstStyle>
            <a:lvl1pPr algn="r">
              <a:defRPr sz="1200"/>
            </a:lvl1pPr>
          </a:lstStyle>
          <a:p>
            <a:fld id="{510CAE6B-E211-4CCB-9FD8-FB8033C00F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21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C147A-923A-4C32-96C5-CA017BA2F062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77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046" y="2130426"/>
            <a:ext cx="7174523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6092" y="3886200"/>
            <a:ext cx="590843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 Ogos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8E37B-DDBA-4B30-A208-872A359C5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1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19446" y="274639"/>
            <a:ext cx="1899138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031" y="274639"/>
            <a:ext cx="555673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 Ogos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F9FCA-4D6A-416A-BEB8-A9C697E09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2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 Ogos 2013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DBC78-7271-47CD-8507-4DDF14E3D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0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 Ogos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E5192-AE5F-49D1-B6B3-7B55685F66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69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Ogos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1277-8971-4B1B-B4C5-E86475A44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558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Ogos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1277-8971-4B1B-B4C5-E86475A44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854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Ogos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1277-8971-4B1B-B4C5-E86475A44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863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Ogos 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1277-8971-4B1B-B4C5-E86475A44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995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Ogos 2013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1277-8971-4B1B-B4C5-E86475A44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598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Ogos 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1277-8971-4B1B-B4C5-E86475A44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340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Ogos 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1277-8971-4B1B-B4C5-E86475A44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6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759842"/>
            <a:ext cx="7596554" cy="868958"/>
          </a:xfrm>
          <a:prstGeom prst="rect">
            <a:avLst/>
          </a:prstGeom>
        </p:spPr>
        <p:txBody>
          <a:bodyPr/>
          <a:lstStyle>
            <a:lvl1pPr>
              <a:defRPr sz="3800" baseline="0">
                <a:latin typeface="Arial Black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1" y="1700809"/>
            <a:ext cx="7596554" cy="4425355"/>
          </a:xfrm>
        </p:spPr>
        <p:txBody>
          <a:bodyPr/>
          <a:lstStyle>
            <a:lvl1pPr>
              <a:defRPr baseline="0">
                <a:latin typeface="Century Gothic" pitchFamily="34" charset="0"/>
              </a:defRPr>
            </a:lvl1pPr>
            <a:lvl2pPr>
              <a:defRPr baseline="0">
                <a:latin typeface="Century Gothic" pitchFamily="34" charset="0"/>
              </a:defRPr>
            </a:lvl2pPr>
            <a:lvl3pPr>
              <a:defRPr baseline="0">
                <a:latin typeface="Century Gothic" pitchFamily="34" charset="0"/>
              </a:defRPr>
            </a:lvl3pPr>
            <a:lvl4pPr>
              <a:defRPr baseline="0">
                <a:latin typeface="Century Gothic" pitchFamily="34" charset="0"/>
              </a:defRPr>
            </a:lvl4pPr>
            <a:lvl5pPr>
              <a:defRPr baseline="0">
                <a:latin typeface="Century Gothic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 Ogos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56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Ogos 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1277-8971-4B1B-B4C5-E86475A44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388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Ogos 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1277-8971-4B1B-B4C5-E86475A44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464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Ogos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1277-8971-4B1B-B4C5-E86475A44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394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Ogos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1277-8971-4B1B-B4C5-E86475A44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643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046" y="2130426"/>
            <a:ext cx="7174523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6092" y="3886200"/>
            <a:ext cx="590843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 Ogos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8E37B-DDBA-4B30-A208-872A359C5D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63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759842"/>
            <a:ext cx="7596554" cy="868958"/>
          </a:xfrm>
          <a:prstGeom prst="rect">
            <a:avLst/>
          </a:prstGeom>
        </p:spPr>
        <p:txBody>
          <a:bodyPr/>
          <a:lstStyle>
            <a:lvl1pPr>
              <a:defRPr sz="3800" baseline="0">
                <a:latin typeface="Arial Black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1" y="1700809"/>
            <a:ext cx="7596554" cy="4425355"/>
          </a:xfrm>
        </p:spPr>
        <p:txBody>
          <a:bodyPr/>
          <a:lstStyle>
            <a:lvl1pPr>
              <a:defRPr baseline="0">
                <a:latin typeface="Century Gothic" pitchFamily="34" charset="0"/>
              </a:defRPr>
            </a:lvl1pPr>
            <a:lvl2pPr>
              <a:defRPr baseline="0">
                <a:latin typeface="Century Gothic" pitchFamily="34" charset="0"/>
              </a:defRPr>
            </a:lvl2pPr>
            <a:lvl3pPr>
              <a:defRPr baseline="0">
                <a:latin typeface="Century Gothic" pitchFamily="34" charset="0"/>
              </a:defRPr>
            </a:lvl3pPr>
            <a:lvl4pPr>
              <a:defRPr baseline="0">
                <a:latin typeface="Century Gothic" pitchFamily="34" charset="0"/>
              </a:defRPr>
            </a:lvl4pPr>
            <a:lvl5pPr>
              <a:defRPr baseline="0">
                <a:latin typeface="Century Gothic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 Ogos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F11EB-FE24-4641-B138-A108834A99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78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4406901"/>
            <a:ext cx="7174523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751" y="2906713"/>
            <a:ext cx="71745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 Ogos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074DE-0B40-460A-BAD1-00F09C865B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03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274638"/>
            <a:ext cx="759655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031" y="1600201"/>
            <a:ext cx="37279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0646" y="1600201"/>
            <a:ext cx="37279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 Ogos 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08181-81DD-4EE4-B228-F57B99050E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55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274638"/>
            <a:ext cx="7596554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031" y="1535113"/>
            <a:ext cx="37294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031" y="2174875"/>
            <a:ext cx="37294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7716" y="1535113"/>
            <a:ext cx="373086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87716" y="2174875"/>
            <a:ext cx="373086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 Ogos 2013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5BB58-AF28-4075-AA10-721083DEF4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82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274638"/>
            <a:ext cx="759655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 Ogos 2013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9F644-089E-4112-A5AE-BE39657852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4406901"/>
            <a:ext cx="7174523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751" y="2906713"/>
            <a:ext cx="71745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 Ogos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074DE-0B40-460A-BAD1-00F09C865B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0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273050"/>
            <a:ext cx="277690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0046" y="273051"/>
            <a:ext cx="47185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031" y="1435101"/>
            <a:ext cx="277690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 Ogos 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DB887-679C-48DC-A0D6-22996F3365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89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420" y="4800600"/>
            <a:ext cx="5064369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54420" y="612775"/>
            <a:ext cx="5064369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4420" y="5367338"/>
            <a:ext cx="506436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 Ogos 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82B58-8716-472F-8A3D-ABC9C24C7F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02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274638"/>
            <a:ext cx="759655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 Ogos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64410-E191-4071-8143-BCBD65AB72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57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19446" y="274639"/>
            <a:ext cx="1899138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031" y="274639"/>
            <a:ext cx="555673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 Ogos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F9FCA-4D6A-416A-BEB8-A9C697E094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457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 Ogos 2013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DBC78-7271-47CD-8507-4DDF14E3D2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85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 Ogos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E5192-AE5F-49D1-B6B3-7B55685F66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9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274638"/>
            <a:ext cx="759655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031" y="1600201"/>
            <a:ext cx="37279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0646" y="1600201"/>
            <a:ext cx="37279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 Ogos 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08181-81DD-4EE4-B228-F57B99050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8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274638"/>
            <a:ext cx="7596554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031" y="1535113"/>
            <a:ext cx="37294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031" y="2174875"/>
            <a:ext cx="37294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7716" y="1535113"/>
            <a:ext cx="373086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87716" y="2174875"/>
            <a:ext cx="373086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 Ogos 2013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5BB58-AF28-4075-AA10-721083DEF4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8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274638"/>
            <a:ext cx="759655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 Ogos 2013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9F644-089E-4112-A5AE-BE39657852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2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273050"/>
            <a:ext cx="277690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0046" y="273051"/>
            <a:ext cx="47185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031" y="1435101"/>
            <a:ext cx="277690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 Ogos 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DB887-679C-48DC-A0D6-22996F3365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5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420" y="4800600"/>
            <a:ext cx="5064369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54420" y="612775"/>
            <a:ext cx="5064369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4420" y="5367338"/>
            <a:ext cx="506436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 Ogos 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82B58-8716-472F-8A3D-ABC9C24C7F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7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274638"/>
            <a:ext cx="759655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 Ogos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64410-E191-4071-8143-BCBD65AB72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8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 Ogos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A4252A-235B-424E-B0D4-4D0C6AF5B2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0" name="Picture 7" descr="Red_wallpaper 04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2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 Ogos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21277-8971-4B1B-B4C5-E86475A44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9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 Ogos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A4252A-235B-424E-B0D4-4D0C6AF5B2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0" name="Picture 7" descr="Red_wallpaper 04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1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9A9808-4393-4D00-8883-6E944725E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852" y="4676072"/>
            <a:ext cx="5875645" cy="948441"/>
          </a:xfrm>
        </p:spPr>
        <p:txBody>
          <a:bodyPr anchor="ctr">
            <a:normAutofit fontScale="90000"/>
          </a:bodyPr>
          <a:lstStyle/>
          <a:p>
            <a:pPr algn="r"/>
            <a:br>
              <a:rPr lang="en-US" dirty="0"/>
            </a:br>
            <a:endParaRPr lang="en-MY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DA7B742-9A1D-452C-AFC4-9D797EB2B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4331" y="4676073"/>
            <a:ext cx="2230655" cy="948440"/>
          </a:xfrm>
        </p:spPr>
        <p:txBody>
          <a:bodyPr anchor="ctr">
            <a:normAutofit/>
          </a:bodyPr>
          <a:lstStyle/>
          <a:p>
            <a:pPr algn="l"/>
            <a:r>
              <a:rPr lang="en-US" sz="1500" dirty="0"/>
              <a:t>Zainora Abdul Talib</a:t>
            </a:r>
          </a:p>
          <a:p>
            <a:pPr algn="l"/>
            <a:r>
              <a:rPr lang="en-US" sz="1500" dirty="0" err="1"/>
              <a:t>Ketua</a:t>
            </a:r>
            <a:r>
              <a:rPr lang="en-US" sz="1500" dirty="0"/>
              <a:t> Audit </a:t>
            </a:r>
            <a:r>
              <a:rPr lang="en-US" sz="1500" dirty="0" err="1"/>
              <a:t>Dalam</a:t>
            </a:r>
            <a:endParaRPr lang="en-US" sz="1500" dirty="0"/>
          </a:p>
          <a:p>
            <a:pPr algn="l"/>
            <a:r>
              <a:rPr lang="en-US" sz="1500" dirty="0"/>
              <a:t>28 </a:t>
            </a:r>
            <a:r>
              <a:rPr lang="en-US" sz="1500" dirty="0" err="1"/>
              <a:t>Januari</a:t>
            </a:r>
            <a:r>
              <a:rPr lang="en-US" sz="1500" dirty="0"/>
              <a:t> 2020</a:t>
            </a:r>
            <a:endParaRPr lang="en-MY" sz="1500" dirty="0"/>
          </a:p>
        </p:txBody>
      </p:sp>
      <p:pic>
        <p:nvPicPr>
          <p:cNvPr id="9" name="Content Placeholder 3" descr="Cover-UPM-Template_Option-1B.jpg">
            <a:extLst>
              <a:ext uri="{FF2B5EF4-FFF2-40B4-BE49-F238E27FC236}">
                <a16:creationId xmlns:a16="http://schemas.microsoft.com/office/drawing/2014/main" id="{8DDD32D6-AADB-4345-BAB0-B1F27CED90E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b="50000"/>
          <a:stretch/>
        </p:blipFill>
        <p:spPr>
          <a:xfrm>
            <a:off x="0" y="857250"/>
            <a:ext cx="9144000" cy="3429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9876" y="3186626"/>
            <a:ext cx="8223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PEMERHATIAN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AUDIT PENGURUSAN PEROLEHAN</a:t>
            </a:r>
            <a:endParaRPr lang="en-GB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2347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23938-BD19-401B-80E2-E47868004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perolehan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7C9BF-515B-4152-82FB-4E5E033D3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Pesanan</a:t>
            </a:r>
            <a:r>
              <a:rPr lang="en-US" dirty="0"/>
              <a:t> </a:t>
            </a:r>
            <a:r>
              <a:rPr lang="en-US" dirty="0" err="1"/>
              <a:t>belian</a:t>
            </a:r>
            <a:r>
              <a:rPr lang="en-US" dirty="0"/>
              <a:t> </a:t>
            </a:r>
            <a:r>
              <a:rPr lang="en-US" dirty="0" err="1"/>
              <a:t>hendaklah</a:t>
            </a:r>
            <a:r>
              <a:rPr lang="en-US" dirty="0"/>
              <a:t> </a:t>
            </a:r>
            <a:r>
              <a:rPr lang="en-US" dirty="0" err="1"/>
              <a:t>dikeluarkan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endParaRPr lang="en-US" dirty="0"/>
          </a:p>
          <a:p>
            <a:r>
              <a:rPr lang="en-US" dirty="0" err="1"/>
              <a:t>Bayaran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sekiranya</a:t>
            </a:r>
            <a:r>
              <a:rPr lang="en-US" dirty="0"/>
              <a:t> </a:t>
            </a:r>
            <a:r>
              <a:rPr lang="en-US" dirty="0" err="1"/>
              <a:t>perakuan</a:t>
            </a:r>
            <a:r>
              <a:rPr lang="en-US" dirty="0"/>
              <a:t> </a:t>
            </a:r>
            <a:r>
              <a:rPr lang="en-US" dirty="0" err="1"/>
              <a:t>bekalan</a:t>
            </a:r>
            <a:r>
              <a:rPr lang="en-US" dirty="0"/>
              <a:t>/ </a:t>
            </a:r>
            <a:r>
              <a:rPr lang="en-US" dirty="0" err="1"/>
              <a:t>perkhidmatan</a:t>
            </a:r>
            <a:r>
              <a:rPr lang="en-US" dirty="0"/>
              <a:t>/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sempurna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E2BA57-06D3-41E1-A404-47E3A9F47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35543-13A0-416F-8211-2E840380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07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62F37-482B-434E-A2A0-DE0B4B0E5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Pemerhatian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4FC3A-CE00-41DB-81D1-03D0B25FB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pada </a:t>
            </a:r>
            <a:r>
              <a:rPr lang="en-US" dirty="0" err="1"/>
              <a:t>tahun</a:t>
            </a:r>
            <a:r>
              <a:rPr lang="en-US" dirty="0"/>
              <a:t> 2016 </a:t>
            </a:r>
            <a:r>
              <a:rPr lang="en-US" dirty="0" err="1"/>
              <a:t>hingga</a:t>
            </a:r>
            <a:r>
              <a:rPr lang="en-US" dirty="0"/>
              <a:t> 2019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Analisa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dan juga </a:t>
            </a:r>
            <a:r>
              <a:rPr lang="en-US" dirty="0" err="1"/>
              <a:t>semakan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</a:p>
          <a:p>
            <a:pPr lvl="1" algn="just"/>
            <a:r>
              <a:rPr lang="en-US" dirty="0"/>
              <a:t>150 </a:t>
            </a:r>
            <a:r>
              <a:rPr lang="en-US" dirty="0" err="1"/>
              <a:t>baucar</a:t>
            </a:r>
            <a:r>
              <a:rPr lang="en-US" dirty="0"/>
              <a:t> </a:t>
            </a:r>
            <a:r>
              <a:rPr lang="en-US" dirty="0" err="1"/>
              <a:t>bayaran</a:t>
            </a:r>
            <a:endParaRPr lang="en-US" dirty="0"/>
          </a:p>
          <a:p>
            <a:pPr lvl="1" algn="just"/>
            <a:r>
              <a:rPr lang="en-US" dirty="0"/>
              <a:t>20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sebutharga</a:t>
            </a:r>
            <a:r>
              <a:rPr lang="en-US" dirty="0"/>
              <a:t>/tender</a:t>
            </a:r>
          </a:p>
          <a:p>
            <a:pPr lvl="1" algn="just"/>
            <a:r>
              <a:rPr lang="en-US" dirty="0"/>
              <a:t>20 </a:t>
            </a:r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perolehan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CD85C-8E45-4A74-87AD-0783984E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29CED-7515-41BE-831E-AFEAED748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33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7250B-F433-44F4-BD79-5565A0FD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Perolehan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473EE-EA2E-4630-9D0A-E5884583B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Kertas</a:t>
            </a:r>
            <a:r>
              <a:rPr lang="en-US" dirty="0"/>
              <a:t> A4 </a:t>
            </a:r>
            <a:r>
              <a:rPr lang="en-US" dirty="0" err="1"/>
              <a:t>hendaklah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 Pusat</a:t>
            </a:r>
          </a:p>
          <a:p>
            <a:pPr lvl="1"/>
            <a:r>
              <a:rPr lang="en-US" dirty="0" err="1"/>
              <a:t>Perolehan</a:t>
            </a:r>
            <a:r>
              <a:rPr lang="en-US" dirty="0"/>
              <a:t> minima </a:t>
            </a:r>
            <a:r>
              <a:rPr lang="en-US" dirty="0" err="1"/>
              <a:t>sebanyak</a:t>
            </a:r>
            <a:r>
              <a:rPr lang="en-US" dirty="0"/>
              <a:t> 50 rim</a:t>
            </a:r>
          </a:p>
          <a:p>
            <a:pPr lvl="1"/>
            <a:r>
              <a:rPr lang="en-US" dirty="0" err="1"/>
              <a:t>Harga</a:t>
            </a:r>
            <a:r>
              <a:rPr lang="en-US" dirty="0"/>
              <a:t> RM10.75 (</a:t>
            </a:r>
            <a:r>
              <a:rPr lang="en-US" dirty="0" err="1"/>
              <a:t>atau</a:t>
            </a:r>
            <a:r>
              <a:rPr lang="en-US" dirty="0"/>
              <a:t> RM9.80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pertukaran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melebihi</a:t>
            </a:r>
            <a:r>
              <a:rPr lang="en-US" dirty="0"/>
              <a:t> RM3.9/USD)</a:t>
            </a:r>
          </a:p>
          <a:p>
            <a:pPr lvl="1"/>
            <a:r>
              <a:rPr lang="en-US" dirty="0"/>
              <a:t>18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pusat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107B3-7D9C-48A2-9533-F9CDF481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68E8F-C792-459B-8C7B-C409850A1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10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3095FFC-6E8B-4C2C-A3EA-0CC8105EEB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849522"/>
              </p:ext>
            </p:extLst>
          </p:nvPr>
        </p:nvGraphicFramePr>
        <p:xfrm>
          <a:off x="878889" y="772357"/>
          <a:ext cx="7501633" cy="5841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953">
                  <a:extLst>
                    <a:ext uri="{9D8B030D-6E8A-4147-A177-3AD203B41FA5}">
                      <a16:colId xmlns:a16="http://schemas.microsoft.com/office/drawing/2014/main" val="3837644001"/>
                    </a:ext>
                  </a:extLst>
                </a:gridCol>
                <a:gridCol w="889123">
                  <a:extLst>
                    <a:ext uri="{9D8B030D-6E8A-4147-A177-3AD203B41FA5}">
                      <a16:colId xmlns:a16="http://schemas.microsoft.com/office/drawing/2014/main" val="1858676824"/>
                    </a:ext>
                  </a:extLst>
                </a:gridCol>
                <a:gridCol w="777984">
                  <a:extLst>
                    <a:ext uri="{9D8B030D-6E8A-4147-A177-3AD203B41FA5}">
                      <a16:colId xmlns:a16="http://schemas.microsoft.com/office/drawing/2014/main" val="412265732"/>
                    </a:ext>
                  </a:extLst>
                </a:gridCol>
                <a:gridCol w="1340057">
                  <a:extLst>
                    <a:ext uri="{9D8B030D-6E8A-4147-A177-3AD203B41FA5}">
                      <a16:colId xmlns:a16="http://schemas.microsoft.com/office/drawing/2014/main" val="3916664574"/>
                    </a:ext>
                  </a:extLst>
                </a:gridCol>
                <a:gridCol w="764535">
                  <a:extLst>
                    <a:ext uri="{9D8B030D-6E8A-4147-A177-3AD203B41FA5}">
                      <a16:colId xmlns:a16="http://schemas.microsoft.com/office/drawing/2014/main" val="2207281171"/>
                    </a:ext>
                  </a:extLst>
                </a:gridCol>
                <a:gridCol w="764535">
                  <a:extLst>
                    <a:ext uri="{9D8B030D-6E8A-4147-A177-3AD203B41FA5}">
                      <a16:colId xmlns:a16="http://schemas.microsoft.com/office/drawing/2014/main" val="93258844"/>
                    </a:ext>
                  </a:extLst>
                </a:gridCol>
                <a:gridCol w="764535">
                  <a:extLst>
                    <a:ext uri="{9D8B030D-6E8A-4147-A177-3AD203B41FA5}">
                      <a16:colId xmlns:a16="http://schemas.microsoft.com/office/drawing/2014/main" val="1822707297"/>
                    </a:ext>
                  </a:extLst>
                </a:gridCol>
                <a:gridCol w="828244">
                  <a:extLst>
                    <a:ext uri="{9D8B030D-6E8A-4147-A177-3AD203B41FA5}">
                      <a16:colId xmlns:a16="http://schemas.microsoft.com/office/drawing/2014/main" val="2317826077"/>
                    </a:ext>
                  </a:extLst>
                </a:gridCol>
                <a:gridCol w="955667">
                  <a:extLst>
                    <a:ext uri="{9D8B030D-6E8A-4147-A177-3AD203B41FA5}">
                      <a16:colId xmlns:a16="http://schemas.microsoft.com/office/drawing/2014/main" val="139420080"/>
                    </a:ext>
                  </a:extLst>
                </a:gridCol>
              </a:tblGrid>
              <a:tr h="5262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BIL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TARIKH BAUCER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NOMBOR BAUCER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NAMA PEMBEKAL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PTJ</a:t>
                      </a: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KUANTITI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(RIM)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(A)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HARGA/ RIM RM)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BEZA HARGA (RM10.75)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(B)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JUMLAH PERBEZAAN RM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(A X B)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extLst>
                  <a:ext uri="{0D108BD9-81ED-4DB2-BD59-A6C34878D82A}">
                    <a16:rowId xmlns:a16="http://schemas.microsoft.com/office/drawing/2014/main" val="1338642399"/>
                  </a:ext>
                </a:extLst>
              </a:tr>
              <a:tr h="19111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26/4/2018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152676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Koperasi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1050" dirty="0" err="1">
                          <a:effectLst/>
                        </a:rPr>
                        <a:t>Universiti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12.30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1.55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77.50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extLst>
                  <a:ext uri="{0D108BD9-81ED-4DB2-BD59-A6C34878D82A}">
                    <a16:rowId xmlns:a16="http://schemas.microsoft.com/office/drawing/2014/main" val="101020928"/>
                  </a:ext>
                </a:extLst>
              </a:tr>
              <a:tr h="2537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18/9/2018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173619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Sfi Niaga Enterprise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16.50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5.75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287.50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extLst>
                  <a:ext uri="{0D108BD9-81ED-4DB2-BD59-A6C34878D82A}">
                    <a16:rowId xmlns:a16="http://schemas.microsoft.com/office/drawing/2014/main" val="3487517600"/>
                  </a:ext>
                </a:extLst>
              </a:tr>
              <a:tr h="2602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19/9/2018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173667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E Marlynn Enterprise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60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15.20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4.45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267.00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extLst>
                  <a:ext uri="{0D108BD9-81ED-4DB2-BD59-A6C34878D82A}">
                    <a16:rowId xmlns:a16="http://schemas.microsoft.com/office/drawing/2014/main" val="1750632842"/>
                  </a:ext>
                </a:extLst>
              </a:tr>
              <a:tr h="2537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20/9/2018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174258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Mega Jati Ventures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15.98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5.23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523.00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extLst>
                  <a:ext uri="{0D108BD9-81ED-4DB2-BD59-A6C34878D82A}">
                    <a16:rowId xmlns:a16="http://schemas.microsoft.com/office/drawing/2014/main" val="1499655239"/>
                  </a:ext>
                </a:extLst>
              </a:tr>
              <a:tr h="2602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25/5/2018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156580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Megah Indah Resource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14.50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3.75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187.50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extLst>
                  <a:ext uri="{0D108BD9-81ED-4DB2-BD59-A6C34878D82A}">
                    <a16:rowId xmlns:a16="http://schemas.microsoft.com/office/drawing/2014/main" val="827876713"/>
                  </a:ext>
                </a:extLst>
              </a:tr>
              <a:tr h="2602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23/5/2018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155825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Wawasan Asas Gemilan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14.00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325.00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extLst>
                  <a:ext uri="{0D108BD9-81ED-4DB2-BD59-A6C34878D82A}">
                    <a16:rowId xmlns:a16="http://schemas.microsoft.com/office/drawing/2014/main" val="3320237320"/>
                  </a:ext>
                </a:extLst>
              </a:tr>
              <a:tr h="1951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4/7/2018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161237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Pdm Resource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500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13.00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1,125.00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extLst>
                  <a:ext uri="{0D108BD9-81ED-4DB2-BD59-A6C34878D82A}">
                    <a16:rowId xmlns:a16="http://schemas.microsoft.com/office/drawing/2014/main" val="2514081883"/>
                  </a:ext>
                </a:extLst>
              </a:tr>
              <a:tr h="2537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22/2/2019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201037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Penjilid Buku,Alatul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27.42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16.67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833.50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extLst>
                  <a:ext uri="{0D108BD9-81ED-4DB2-BD59-A6C34878D82A}">
                    <a16:rowId xmlns:a16="http://schemas.microsoft.com/office/drawing/2014/main" val="1853470407"/>
                  </a:ext>
                </a:extLst>
              </a:tr>
              <a:tr h="2602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25/7/2018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165488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Evergreen Engineerin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19.00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8.25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412.50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extLst>
                  <a:ext uri="{0D108BD9-81ED-4DB2-BD59-A6C34878D82A}">
                    <a16:rowId xmlns:a16="http://schemas.microsoft.com/office/drawing/2014/main" val="1541768554"/>
                  </a:ext>
                </a:extLst>
              </a:tr>
              <a:tr h="2602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25/7/2018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164972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H&amp;H Stationery Sdn 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13.00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112.50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extLst>
                  <a:ext uri="{0D108BD9-81ED-4DB2-BD59-A6C34878D82A}">
                    <a16:rowId xmlns:a16="http://schemas.microsoft.com/office/drawing/2014/main" val="2914273702"/>
                  </a:ext>
                </a:extLst>
              </a:tr>
              <a:tr h="15005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6/9/2018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171858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Ria-Two Sdn. Bhd.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13.50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2.75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550.00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extLst>
                  <a:ext uri="{0D108BD9-81ED-4DB2-BD59-A6C34878D82A}">
                    <a16:rowId xmlns:a16="http://schemas.microsoft.com/office/drawing/2014/main" val="3933700960"/>
                  </a:ext>
                </a:extLst>
              </a:tr>
              <a:tr h="2602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10/8/2018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168159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Perniagaan Shah Ain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15.00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637.50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extLst>
                  <a:ext uri="{0D108BD9-81ED-4DB2-BD59-A6C34878D82A}">
                    <a16:rowId xmlns:a16="http://schemas.microsoft.com/office/drawing/2014/main" val="2714976280"/>
                  </a:ext>
                </a:extLst>
              </a:tr>
              <a:tr h="2602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18/9/2018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173616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Achievers Office Sup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14.00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162.50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extLst>
                  <a:ext uri="{0D108BD9-81ED-4DB2-BD59-A6C34878D82A}">
                    <a16:rowId xmlns:a16="http://schemas.microsoft.com/office/drawing/2014/main" val="3697294109"/>
                  </a:ext>
                </a:extLst>
              </a:tr>
              <a:tr h="2602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28/8/2018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170976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Hrh Resources (M) Sd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11.40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0.65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162.50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extLst>
                  <a:ext uri="{0D108BD9-81ED-4DB2-BD59-A6C34878D82A}">
                    <a16:rowId xmlns:a16="http://schemas.microsoft.com/office/drawing/2014/main" val="758860491"/>
                  </a:ext>
                </a:extLst>
              </a:tr>
              <a:tr h="2602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22/10/2018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179866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Achievers Office Sup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14.50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3.75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187.50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extLst>
                  <a:ext uri="{0D108BD9-81ED-4DB2-BD59-A6C34878D82A}">
                    <a16:rowId xmlns:a16="http://schemas.microsoft.com/office/drawing/2014/main" val="2715952538"/>
                  </a:ext>
                </a:extLst>
              </a:tr>
              <a:tr h="2602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21/5/2018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155036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Azn Cemerlang Tradin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15.00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850.00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extLst>
                  <a:ext uri="{0D108BD9-81ED-4DB2-BD59-A6C34878D82A}">
                    <a16:rowId xmlns:a16="http://schemas.microsoft.com/office/drawing/2014/main" val="1476658962"/>
                  </a:ext>
                </a:extLst>
              </a:tr>
              <a:tr h="2602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23/11/2018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185717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Wawasan Asas Gemilan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13.60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2.85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285.00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extLst>
                  <a:ext uri="{0D108BD9-81ED-4DB2-BD59-A6C34878D82A}">
                    <a16:rowId xmlns:a16="http://schemas.microsoft.com/office/drawing/2014/main" val="3268120718"/>
                  </a:ext>
                </a:extLst>
              </a:tr>
              <a:tr h="2602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28/11/2018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186840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Wawasan Asas Gemilang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14.00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650.00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extLst>
                  <a:ext uri="{0D108BD9-81ED-4DB2-BD59-A6C34878D82A}">
                    <a16:rowId xmlns:a16="http://schemas.microsoft.com/office/drawing/2014/main" val="739770894"/>
                  </a:ext>
                </a:extLst>
              </a:tr>
              <a:tr h="150052">
                <a:tc gridSpan="8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Jumlah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1050" dirty="0" err="1">
                          <a:effectLst/>
                        </a:rPr>
                        <a:t>Perbezaan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1050" dirty="0" err="1">
                          <a:effectLst/>
                        </a:rPr>
                        <a:t>Harga</a:t>
                      </a:r>
                      <a:r>
                        <a:rPr lang="en-US" sz="1050" dirty="0">
                          <a:effectLst/>
                        </a:rPr>
                        <a:t> (RM)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7,636.00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extLst>
                  <a:ext uri="{0D108BD9-81ED-4DB2-BD59-A6C34878D82A}">
                    <a16:rowId xmlns:a16="http://schemas.microsoft.com/office/drawing/2014/main" val="2554642522"/>
                  </a:ext>
                </a:extLst>
              </a:tr>
              <a:tr h="150052">
                <a:tc gridSpan="8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6" marR="46986" marT="0" marB="0" anchor="ctr"/>
                </a:tc>
                <a:extLst>
                  <a:ext uri="{0D108BD9-81ED-4DB2-BD59-A6C34878D82A}">
                    <a16:rowId xmlns:a16="http://schemas.microsoft.com/office/drawing/2014/main" val="4090839379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3AC3F-18E9-4B37-84B5-97953EBF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2D951D-8AF4-459C-B9C2-2DBFFB806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25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F13DC-89B1-431F-BAA5-5755B8593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8570E-5845-4A72-9D22-53953F3AB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Kajian </a:t>
            </a:r>
            <a:r>
              <a:rPr lang="en-US" dirty="0" err="1"/>
              <a:t>Pasaran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3 </a:t>
            </a:r>
            <a:r>
              <a:rPr lang="en-US" dirty="0" err="1"/>
              <a:t>sebutharga</a:t>
            </a:r>
            <a:r>
              <a:rPr lang="en-US" dirty="0"/>
              <a:t> dan </a:t>
            </a:r>
            <a:r>
              <a:rPr lang="en-US" dirty="0" err="1"/>
              <a:t>tiada</a:t>
            </a:r>
            <a:r>
              <a:rPr lang="en-US" dirty="0"/>
              <a:t> </a:t>
            </a:r>
            <a:r>
              <a:rPr lang="en-US" dirty="0" err="1"/>
              <a:t>justifikasi</a:t>
            </a:r>
            <a:r>
              <a:rPr lang="en-US" dirty="0"/>
              <a:t> </a:t>
            </a:r>
          </a:p>
          <a:p>
            <a:r>
              <a:rPr lang="en-US" dirty="0" err="1"/>
              <a:t>Sebutharga</a:t>
            </a:r>
            <a:r>
              <a:rPr lang="en-US" dirty="0"/>
              <a:t> yang </a:t>
            </a:r>
            <a:r>
              <a:rPr lang="en-US" dirty="0" err="1"/>
              <a:t>dikemukakan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3 </a:t>
            </a:r>
            <a:r>
              <a:rPr lang="en-US" dirty="0" err="1"/>
              <a:t>syarikat</a:t>
            </a:r>
            <a:r>
              <a:rPr lang="en-US" dirty="0"/>
              <a:t> yang </a:t>
            </a:r>
            <a:r>
              <a:rPr lang="en-US" dirty="0" err="1"/>
              <a:t>berbeza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kuantiti</a:t>
            </a:r>
            <a:r>
              <a:rPr lang="en-US" dirty="0"/>
              <a:t> dan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berbeza</a:t>
            </a:r>
            <a:endParaRPr lang="en-US" dirty="0"/>
          </a:p>
          <a:p>
            <a:r>
              <a:rPr lang="en-US" dirty="0" err="1"/>
              <a:t>Sebutharga</a:t>
            </a:r>
            <a:r>
              <a:rPr lang="en-US" dirty="0"/>
              <a:t> yang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wakil </a:t>
            </a:r>
            <a:r>
              <a:rPr lang="en-US" dirty="0" err="1"/>
              <a:t>syarikat</a:t>
            </a:r>
            <a:r>
              <a:rPr lang="en-US" dirty="0"/>
              <a:t> yang </a:t>
            </a:r>
            <a:r>
              <a:rPr lang="en-US" dirty="0" err="1"/>
              <a:t>sama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B3292-EEA4-42AB-A081-9C03DEC0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6B1F9-1B76-4691-9F53-FC146A572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96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D578C-9AEB-4629-80C6-314DA9787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Sebut</a:t>
            </a:r>
            <a:r>
              <a:rPr lang="en-US" sz="3200" dirty="0"/>
              <a:t> </a:t>
            </a:r>
            <a:r>
              <a:rPr lang="en-US" sz="3200" dirty="0" err="1"/>
              <a:t>harga</a:t>
            </a:r>
            <a:r>
              <a:rPr lang="en-US" sz="3200" dirty="0"/>
              <a:t> yang </a:t>
            </a:r>
            <a:r>
              <a:rPr lang="en-US" sz="3200" dirty="0" err="1"/>
              <a:t>meragukan</a:t>
            </a:r>
            <a:r>
              <a:rPr lang="en-US" sz="3200" dirty="0"/>
              <a:t>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64F8695-1323-464E-895E-4FDAF681B2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517523"/>
              </p:ext>
            </p:extLst>
          </p:nvPr>
        </p:nvGraphicFramePr>
        <p:xfrm>
          <a:off x="905523" y="1420426"/>
          <a:ext cx="6988774" cy="22958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2773">
                  <a:extLst>
                    <a:ext uri="{9D8B030D-6E8A-4147-A177-3AD203B41FA5}">
                      <a16:colId xmlns:a16="http://schemas.microsoft.com/office/drawing/2014/main" val="3534687863"/>
                    </a:ext>
                  </a:extLst>
                </a:gridCol>
                <a:gridCol w="1851654">
                  <a:extLst>
                    <a:ext uri="{9D8B030D-6E8A-4147-A177-3AD203B41FA5}">
                      <a16:colId xmlns:a16="http://schemas.microsoft.com/office/drawing/2014/main" val="3522289289"/>
                    </a:ext>
                  </a:extLst>
                </a:gridCol>
                <a:gridCol w="1430829">
                  <a:extLst>
                    <a:ext uri="{9D8B030D-6E8A-4147-A177-3AD203B41FA5}">
                      <a16:colId xmlns:a16="http://schemas.microsoft.com/office/drawing/2014/main" val="3214568797"/>
                    </a:ext>
                  </a:extLst>
                </a:gridCol>
                <a:gridCol w="2383518">
                  <a:extLst>
                    <a:ext uri="{9D8B030D-6E8A-4147-A177-3AD203B41FA5}">
                      <a16:colId xmlns:a16="http://schemas.microsoft.com/office/drawing/2014/main" val="3316421176"/>
                    </a:ext>
                  </a:extLst>
                </a:gridCol>
              </a:tblGrid>
              <a:tr h="5859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000">
                          <a:effectLst/>
                        </a:rPr>
                        <a:t>BIL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000">
                          <a:effectLst/>
                        </a:rPr>
                        <a:t>NAMA PEMBEKAL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000" dirty="0">
                          <a:effectLst/>
                        </a:rPr>
                        <a:t>HARGA DITAWARKAN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000">
                          <a:effectLst/>
                        </a:rPr>
                        <a:t>NAMA WAKIL SYARIKAT-SEMAKAN DI DALAM SISTEM SAGA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5496657"/>
                  </a:ext>
                </a:extLst>
              </a:tr>
              <a:tr h="5699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400" dirty="0" err="1">
                          <a:effectLst/>
                        </a:rPr>
                        <a:t>Sebut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Harga</a:t>
                      </a:r>
                      <a:r>
                        <a:rPr lang="en-US" sz="1400" dirty="0">
                          <a:effectLst/>
                        </a:rPr>
                        <a:t>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400">
                          <a:effectLst/>
                        </a:rPr>
                        <a:t>Alpha Quest Resources Sdn Bhd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400">
                          <a:effectLst/>
                        </a:rPr>
                        <a:t>RM19,970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400">
                          <a:effectLst/>
                        </a:rPr>
                        <a:t>Mohammad Khirul Affendi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7165204"/>
                  </a:ext>
                </a:extLst>
              </a:tr>
              <a:tr h="5699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400">
                          <a:effectLst/>
                        </a:rPr>
                        <a:t>Sebut Harga 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400" dirty="0">
                          <a:effectLst/>
                        </a:rPr>
                        <a:t>Momentum Synergy Solution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400" dirty="0">
                          <a:effectLst/>
                        </a:rPr>
                        <a:t>RM21,388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400">
                          <a:effectLst/>
                        </a:rPr>
                        <a:t>Mohammad Khirul Affendi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2261454"/>
                  </a:ext>
                </a:extLst>
              </a:tr>
              <a:tr h="5699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400">
                          <a:effectLst/>
                        </a:rPr>
                        <a:t>Sebut Harga 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400">
                          <a:effectLst/>
                        </a:rPr>
                        <a:t>Ninety Eight Ventures Sdn Bhd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400" dirty="0">
                          <a:effectLst/>
                        </a:rPr>
                        <a:t>RM21,800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400" dirty="0" err="1">
                          <a:effectLst/>
                        </a:rPr>
                        <a:t>Azrul</a:t>
                      </a:r>
                      <a:r>
                        <a:rPr lang="en-US" sz="1400" dirty="0">
                          <a:effectLst/>
                        </a:rPr>
                        <a:t> Abdullah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220057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FB9D7B-F411-4DA0-A681-F54E2B0E2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846D8-EACE-493E-B8AA-315DD7548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5BFCC4C2-1911-4948-9121-CAF26F6BA4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427092"/>
              </p:ext>
            </p:extLst>
          </p:nvPr>
        </p:nvGraphicFramePr>
        <p:xfrm>
          <a:off x="878889" y="3865386"/>
          <a:ext cx="7359588" cy="2232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4486">
                  <a:extLst>
                    <a:ext uri="{9D8B030D-6E8A-4147-A177-3AD203B41FA5}">
                      <a16:colId xmlns:a16="http://schemas.microsoft.com/office/drawing/2014/main" val="3206727989"/>
                    </a:ext>
                  </a:extLst>
                </a:gridCol>
                <a:gridCol w="2466244">
                  <a:extLst>
                    <a:ext uri="{9D8B030D-6E8A-4147-A177-3AD203B41FA5}">
                      <a16:colId xmlns:a16="http://schemas.microsoft.com/office/drawing/2014/main" val="157549297"/>
                    </a:ext>
                  </a:extLst>
                </a:gridCol>
                <a:gridCol w="1731156">
                  <a:extLst>
                    <a:ext uri="{9D8B030D-6E8A-4147-A177-3AD203B41FA5}">
                      <a16:colId xmlns:a16="http://schemas.microsoft.com/office/drawing/2014/main" val="309056004"/>
                    </a:ext>
                  </a:extLst>
                </a:gridCol>
                <a:gridCol w="1787702">
                  <a:extLst>
                    <a:ext uri="{9D8B030D-6E8A-4147-A177-3AD203B41FA5}">
                      <a16:colId xmlns:a16="http://schemas.microsoft.com/office/drawing/2014/main" val="1649078666"/>
                    </a:ext>
                  </a:extLst>
                </a:gridCol>
              </a:tblGrid>
              <a:tr h="612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600" dirty="0">
                          <a:effectLst/>
                        </a:rPr>
                        <a:t>BIL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600" dirty="0">
                          <a:effectLst/>
                        </a:rPr>
                        <a:t>NAMA PEMBEKAL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600">
                          <a:effectLst/>
                        </a:rPr>
                        <a:t>HARGA DITAWARKAN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600">
                          <a:effectLst/>
                        </a:rPr>
                        <a:t>NOMBOR TELEFON BIMBIT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5838577"/>
                  </a:ext>
                </a:extLst>
              </a:tr>
              <a:tr h="5400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600">
                          <a:effectLst/>
                        </a:rPr>
                        <a:t>Sebut Harga 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600" dirty="0" err="1">
                          <a:effectLst/>
                        </a:rPr>
                        <a:t>Rizq</a:t>
                      </a:r>
                      <a:r>
                        <a:rPr lang="en-US" sz="1600" dirty="0">
                          <a:effectLst/>
                        </a:rPr>
                        <a:t> Supplier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600">
                          <a:effectLst/>
                        </a:rPr>
                        <a:t>RM19,500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600">
                          <a:effectLst/>
                        </a:rPr>
                        <a:t>019 2029251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2310990"/>
                  </a:ext>
                </a:extLst>
              </a:tr>
              <a:tr h="5400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600">
                          <a:effectLst/>
                        </a:rPr>
                        <a:t>Sebut Harga 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600" dirty="0">
                          <a:effectLst/>
                        </a:rPr>
                        <a:t>Top Green Enterprise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600" dirty="0">
                          <a:effectLst/>
                        </a:rPr>
                        <a:t>RM21,000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600">
                          <a:effectLst/>
                        </a:rPr>
                        <a:t>019 2029251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9593153"/>
                  </a:ext>
                </a:extLst>
              </a:tr>
              <a:tr h="5400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600">
                          <a:effectLst/>
                        </a:rPr>
                        <a:t>Sebut Harga 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600">
                          <a:effectLst/>
                        </a:rPr>
                        <a:t>FNH Enterprise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600" dirty="0">
                          <a:effectLst/>
                        </a:rPr>
                        <a:t>RM23,800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600" dirty="0">
                          <a:effectLst/>
                        </a:rPr>
                        <a:t>019 2972548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0164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032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C4B3A-7B0F-41D8-9DD1-4678A1707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6B6C7-28D9-45ED-9F1D-1F1F68057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14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tiada</a:t>
            </a:r>
            <a:r>
              <a:rPr lang="en-US" dirty="0"/>
              <a:t> </a:t>
            </a:r>
            <a:r>
              <a:rPr lang="en-US" dirty="0" err="1"/>
              <a:t>tarikh</a:t>
            </a:r>
            <a:r>
              <a:rPr lang="en-US" dirty="0"/>
              <a:t> </a:t>
            </a:r>
            <a:r>
              <a:rPr lang="en-US" dirty="0" err="1"/>
              <a:t>terimaan</a:t>
            </a:r>
            <a:endParaRPr lang="en-US" dirty="0"/>
          </a:p>
          <a:p>
            <a:r>
              <a:rPr lang="en-US" dirty="0" err="1"/>
              <a:t>Pecah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perolehan</a:t>
            </a:r>
            <a:endParaRPr lang="en-US" dirty="0"/>
          </a:p>
          <a:p>
            <a:pPr lvl="1"/>
            <a:r>
              <a:rPr lang="en-US" sz="2000" dirty="0" err="1"/>
              <a:t>Perkhidmatan</a:t>
            </a:r>
            <a:r>
              <a:rPr lang="en-US" sz="2000" dirty="0"/>
              <a:t> </a:t>
            </a:r>
            <a:r>
              <a:rPr lang="en-US" sz="2000" dirty="0" err="1"/>
              <a:t>analisis</a:t>
            </a:r>
            <a:r>
              <a:rPr lang="en-US" sz="2000" dirty="0"/>
              <a:t> RM31,906 – 4 </a:t>
            </a:r>
            <a:r>
              <a:rPr lang="en-US" sz="2000" dirty="0" err="1"/>
              <a:t>pesanan</a:t>
            </a:r>
            <a:r>
              <a:rPr lang="en-US" sz="2000" dirty="0"/>
              <a:t> </a:t>
            </a:r>
            <a:r>
              <a:rPr lang="en-US" sz="2000" dirty="0" err="1"/>
              <a:t>belian</a:t>
            </a:r>
            <a:r>
              <a:rPr lang="en-US" sz="2000" dirty="0"/>
              <a:t> (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tempoh</a:t>
            </a:r>
            <a:r>
              <a:rPr lang="en-US" sz="2000" dirty="0"/>
              <a:t> yang </a:t>
            </a:r>
            <a:r>
              <a:rPr lang="en-US" sz="2000" dirty="0" err="1"/>
              <a:t>sama</a:t>
            </a:r>
            <a:r>
              <a:rPr lang="en-US" sz="2000" dirty="0"/>
              <a:t>) – </a:t>
            </a:r>
            <a:r>
              <a:rPr lang="en-US" sz="2000" dirty="0" err="1"/>
              <a:t>syarikat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endParaRPr lang="en-US" sz="2000" dirty="0"/>
          </a:p>
          <a:p>
            <a:pPr lvl="1"/>
            <a:r>
              <a:rPr lang="en-US" sz="2000" dirty="0" err="1"/>
              <a:t>Pembaikian</a:t>
            </a:r>
            <a:r>
              <a:rPr lang="en-US" sz="2000" dirty="0"/>
              <a:t> </a:t>
            </a:r>
            <a:r>
              <a:rPr lang="en-US" sz="2000" dirty="0" err="1"/>
              <a:t>kamera</a:t>
            </a:r>
            <a:r>
              <a:rPr lang="en-US" sz="2000" dirty="0"/>
              <a:t> RM24,000 – 2 PO- </a:t>
            </a:r>
            <a:r>
              <a:rPr lang="en-US" sz="2000" dirty="0" err="1"/>
              <a:t>syarikat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endParaRPr lang="en-US" sz="2000" dirty="0"/>
          </a:p>
          <a:p>
            <a:pPr lvl="1"/>
            <a:r>
              <a:rPr lang="en-US" sz="2000" dirty="0" err="1"/>
              <a:t>Pemasangan</a:t>
            </a:r>
            <a:r>
              <a:rPr lang="en-US" sz="2000" dirty="0"/>
              <a:t> backdrop dan lettering RM38,350.00 – 2 </a:t>
            </a:r>
            <a:r>
              <a:rPr lang="en-US" sz="2000" dirty="0" err="1"/>
              <a:t>pesanan</a:t>
            </a:r>
            <a:r>
              <a:rPr lang="en-US" sz="2000" dirty="0"/>
              <a:t> </a:t>
            </a:r>
            <a:r>
              <a:rPr lang="en-US" sz="2000" dirty="0" err="1"/>
              <a:t>belian</a:t>
            </a:r>
            <a:r>
              <a:rPr lang="en-US" sz="2000" dirty="0"/>
              <a:t> –</a:t>
            </a:r>
            <a:r>
              <a:rPr lang="en-US" sz="2000" dirty="0" err="1"/>
              <a:t>nama</a:t>
            </a:r>
            <a:r>
              <a:rPr lang="en-US" sz="2000" dirty="0"/>
              <a:t> </a:t>
            </a:r>
            <a:r>
              <a:rPr lang="en-US" sz="2000" dirty="0" err="1"/>
              <a:t>syarikat</a:t>
            </a:r>
            <a:r>
              <a:rPr lang="en-US" sz="2000" dirty="0"/>
              <a:t> </a:t>
            </a:r>
            <a:r>
              <a:rPr lang="en-US" sz="2000" dirty="0" err="1"/>
              <a:t>berbeza</a:t>
            </a:r>
            <a:r>
              <a:rPr lang="en-US" sz="2000" dirty="0"/>
              <a:t>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nombor</a:t>
            </a:r>
            <a:r>
              <a:rPr lang="en-US" sz="2000" dirty="0"/>
              <a:t> </a:t>
            </a:r>
            <a:r>
              <a:rPr lang="en-US" sz="2000" dirty="0" err="1"/>
              <a:t>telefon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endParaRPr lang="en-US" sz="2000" dirty="0"/>
          </a:p>
          <a:p>
            <a:pPr lvl="1"/>
            <a:r>
              <a:rPr lang="en-US" sz="2000" dirty="0" err="1"/>
              <a:t>Perolehan</a:t>
            </a:r>
            <a:r>
              <a:rPr lang="en-US" sz="2000" dirty="0"/>
              <a:t> </a:t>
            </a:r>
            <a:r>
              <a:rPr lang="en-US" sz="2000" dirty="0" err="1"/>
              <a:t>peralatan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 nursery – RM38,650 – 2 </a:t>
            </a:r>
            <a:r>
              <a:rPr lang="en-US" sz="2000" dirty="0" err="1"/>
              <a:t>pesanan</a:t>
            </a:r>
            <a:r>
              <a:rPr lang="en-US" sz="2000" dirty="0"/>
              <a:t> </a:t>
            </a:r>
            <a:r>
              <a:rPr lang="en-US" sz="2000" dirty="0" err="1"/>
              <a:t>belian</a:t>
            </a:r>
            <a:r>
              <a:rPr lang="en-US" sz="2000" dirty="0"/>
              <a:t> – </a:t>
            </a:r>
            <a:r>
              <a:rPr lang="en-US" sz="2000" dirty="0" err="1"/>
              <a:t>syarikat</a:t>
            </a:r>
            <a:r>
              <a:rPr lang="en-US" sz="2000" dirty="0"/>
              <a:t> </a:t>
            </a:r>
            <a:r>
              <a:rPr lang="en-US" sz="2000" dirty="0" err="1"/>
              <a:t>berbeza</a:t>
            </a:r>
            <a:r>
              <a:rPr lang="en-US" sz="2000" dirty="0"/>
              <a:t> </a:t>
            </a:r>
            <a:r>
              <a:rPr lang="en-US" sz="2000" dirty="0" err="1"/>
              <a:t>tetapi</a:t>
            </a:r>
            <a:r>
              <a:rPr lang="en-US" sz="2000" dirty="0"/>
              <a:t> wakil yang </a:t>
            </a:r>
            <a:r>
              <a:rPr lang="en-US" sz="2000" dirty="0" err="1"/>
              <a:t>sama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8C11A-C897-47CE-B651-8D78932EB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69F22-F603-43F9-B173-38FCBD0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18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E7A0-CBFB-47A1-B325-0AE380014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C692E-4CC3-4BB8-8678-89D96DA31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 </a:t>
            </a:r>
            <a:r>
              <a:rPr lang="en-US" dirty="0" err="1"/>
              <a:t>bayaran</a:t>
            </a:r>
            <a:r>
              <a:rPr lang="en-US" dirty="0"/>
              <a:t> </a:t>
            </a:r>
            <a:r>
              <a:rPr lang="en-US" dirty="0" err="1"/>
              <a:t>diluluskan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sokongan</a:t>
            </a:r>
            <a:r>
              <a:rPr lang="en-US" dirty="0"/>
              <a:t> yang </a:t>
            </a:r>
            <a:r>
              <a:rPr lang="en-US" dirty="0" err="1"/>
              <a:t>lengkap</a:t>
            </a:r>
            <a:endParaRPr lang="en-US" dirty="0"/>
          </a:p>
          <a:p>
            <a:pPr lvl="1"/>
            <a:r>
              <a:rPr lang="en-US" dirty="0" err="1"/>
              <a:t>Perbelanjaan</a:t>
            </a:r>
            <a:r>
              <a:rPr lang="en-US" dirty="0"/>
              <a:t> yang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berasaskan</a:t>
            </a:r>
            <a:r>
              <a:rPr lang="en-US" dirty="0"/>
              <a:t> </a:t>
            </a:r>
            <a:r>
              <a:rPr lang="en-US" dirty="0" err="1"/>
              <a:t>MoA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selepas</a:t>
            </a:r>
            <a:r>
              <a:rPr lang="en-US" dirty="0"/>
              <a:t> </a:t>
            </a:r>
            <a:r>
              <a:rPr lang="en-US" dirty="0" err="1"/>
              <a:t>semakan</a:t>
            </a:r>
            <a:r>
              <a:rPr lang="en-US" dirty="0"/>
              <a:t> </a:t>
            </a:r>
            <a:r>
              <a:rPr lang="en-US" dirty="0" err="1"/>
              <a:t>mendapati</a:t>
            </a:r>
            <a:r>
              <a:rPr lang="en-US" dirty="0"/>
              <a:t> </a:t>
            </a:r>
            <a:r>
              <a:rPr lang="en-US" dirty="0" err="1"/>
              <a:t>tiada</a:t>
            </a:r>
            <a:r>
              <a:rPr lang="en-US" dirty="0"/>
              <a:t> </a:t>
            </a:r>
            <a:r>
              <a:rPr lang="en-US" dirty="0" err="1"/>
              <a:t>MoA</a:t>
            </a:r>
            <a:r>
              <a:rPr lang="en-US" dirty="0"/>
              <a:t> </a:t>
            </a:r>
            <a:r>
              <a:rPr lang="en-US" dirty="0" err="1"/>
              <a:t>ditandatangani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Tiada</a:t>
            </a:r>
            <a:r>
              <a:rPr lang="en-US" dirty="0"/>
              <a:t> </a:t>
            </a:r>
            <a:r>
              <a:rPr lang="en-US" dirty="0" err="1"/>
              <a:t>kelulusan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berkuasa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JKKK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, </a:t>
            </a:r>
            <a:r>
              <a:rPr lang="en-US" dirty="0" err="1"/>
              <a:t>Jawatankuasa</a:t>
            </a:r>
            <a:r>
              <a:rPr lang="en-US" dirty="0"/>
              <a:t> </a:t>
            </a:r>
            <a:r>
              <a:rPr lang="en-US" dirty="0" err="1"/>
              <a:t>perubatan</a:t>
            </a:r>
            <a:r>
              <a:rPr lang="en-US" dirty="0"/>
              <a:t> dan </a:t>
            </a:r>
            <a:r>
              <a:rPr lang="en-US" dirty="0" err="1"/>
              <a:t>sebagainya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10DA0-DFD4-4A7A-AA6A-5A468D5A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CE89D-0D90-4516-8D27-1A718910F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25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1B98E-EB24-481F-8AA4-EBB932A2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95BC9-836A-49CB-A802-454EBAAD2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Pembayaran</a:t>
            </a:r>
            <a:r>
              <a:rPr lang="en-US" sz="2400" dirty="0"/>
              <a:t>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salinan</a:t>
            </a:r>
            <a:r>
              <a:rPr lang="en-US" sz="2400" dirty="0"/>
              <a:t> </a:t>
            </a:r>
            <a:r>
              <a:rPr lang="en-US" sz="2400" dirty="0" err="1"/>
              <a:t>invois</a:t>
            </a:r>
            <a:r>
              <a:rPr lang="en-US" sz="2400" dirty="0"/>
              <a:t> dan </a:t>
            </a:r>
            <a:r>
              <a:rPr lang="en-US" sz="2400" dirty="0" err="1"/>
              <a:t>tiada</a:t>
            </a:r>
            <a:r>
              <a:rPr lang="en-US" sz="2400" dirty="0"/>
              <a:t> </a:t>
            </a:r>
            <a:r>
              <a:rPr lang="en-US" sz="2400" dirty="0" err="1"/>
              <a:t>borang</a:t>
            </a:r>
            <a:r>
              <a:rPr lang="en-US" sz="2400" dirty="0"/>
              <a:t> SOK/KEW/DF022/BYR (TUNTUTAN BAYARAN DARI PEMBEKAL ATAS SALINAN PESANAN BELIAN UPM/ INVOIS)</a:t>
            </a:r>
          </a:p>
          <a:p>
            <a:r>
              <a:rPr lang="en-US" sz="2400" dirty="0" err="1"/>
              <a:t>Perolehan</a:t>
            </a:r>
            <a:r>
              <a:rPr lang="en-US" sz="2400" dirty="0"/>
              <a:t>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pesanan</a:t>
            </a:r>
            <a:r>
              <a:rPr lang="en-US" sz="2400" dirty="0"/>
              <a:t> </a:t>
            </a:r>
            <a:r>
              <a:rPr lang="en-US" sz="2400" dirty="0" err="1"/>
              <a:t>belian</a:t>
            </a:r>
            <a:r>
              <a:rPr lang="en-US" sz="2400" dirty="0"/>
              <a:t> </a:t>
            </a:r>
            <a:r>
              <a:rPr lang="en-US" sz="2400" dirty="0" err="1"/>
              <a:t>dikeluarkan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F2C2A1-E365-4637-B91C-9966E4056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99695-DD92-4B67-B8C0-CE1D8847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36256D-540D-4661-B3E3-ECC06C7E8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12576"/>
              </p:ext>
            </p:extLst>
          </p:nvPr>
        </p:nvGraphicFramePr>
        <p:xfrm>
          <a:off x="842916" y="4306159"/>
          <a:ext cx="7360050" cy="1290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716">
                  <a:extLst>
                    <a:ext uri="{9D8B030D-6E8A-4147-A177-3AD203B41FA5}">
                      <a16:colId xmlns:a16="http://schemas.microsoft.com/office/drawing/2014/main" val="1832864142"/>
                    </a:ext>
                  </a:extLst>
                </a:gridCol>
                <a:gridCol w="798612">
                  <a:extLst>
                    <a:ext uri="{9D8B030D-6E8A-4147-A177-3AD203B41FA5}">
                      <a16:colId xmlns:a16="http://schemas.microsoft.com/office/drawing/2014/main" val="897720131"/>
                    </a:ext>
                  </a:extLst>
                </a:gridCol>
                <a:gridCol w="921151">
                  <a:extLst>
                    <a:ext uri="{9D8B030D-6E8A-4147-A177-3AD203B41FA5}">
                      <a16:colId xmlns:a16="http://schemas.microsoft.com/office/drawing/2014/main" val="1775439007"/>
                    </a:ext>
                  </a:extLst>
                </a:gridCol>
                <a:gridCol w="1097916">
                  <a:extLst>
                    <a:ext uri="{9D8B030D-6E8A-4147-A177-3AD203B41FA5}">
                      <a16:colId xmlns:a16="http://schemas.microsoft.com/office/drawing/2014/main" val="746574372"/>
                    </a:ext>
                  </a:extLst>
                </a:gridCol>
                <a:gridCol w="1006364">
                  <a:extLst>
                    <a:ext uri="{9D8B030D-6E8A-4147-A177-3AD203B41FA5}">
                      <a16:colId xmlns:a16="http://schemas.microsoft.com/office/drawing/2014/main" val="4201447757"/>
                    </a:ext>
                  </a:extLst>
                </a:gridCol>
                <a:gridCol w="1006364">
                  <a:extLst>
                    <a:ext uri="{9D8B030D-6E8A-4147-A177-3AD203B41FA5}">
                      <a16:colId xmlns:a16="http://schemas.microsoft.com/office/drawing/2014/main" val="1021934704"/>
                    </a:ext>
                  </a:extLst>
                </a:gridCol>
                <a:gridCol w="997913">
                  <a:extLst>
                    <a:ext uri="{9D8B030D-6E8A-4147-A177-3AD203B41FA5}">
                      <a16:colId xmlns:a16="http://schemas.microsoft.com/office/drawing/2014/main" val="3148200191"/>
                    </a:ext>
                  </a:extLst>
                </a:gridCol>
                <a:gridCol w="1081014">
                  <a:extLst>
                    <a:ext uri="{9D8B030D-6E8A-4147-A177-3AD203B41FA5}">
                      <a16:colId xmlns:a16="http://schemas.microsoft.com/office/drawing/2014/main" val="1576103079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Maklumat Baucer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Maklumat PO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Maklumat Invois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Maklumat DO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Pembekal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Jumlah Rm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Keterangan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288737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Tarikh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16-11-18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 Baucer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186974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Tarikh PO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16/10/2018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 PO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000372/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Tarikh Invcois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07/08/2018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 Invois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01220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Tarikh DO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07/11/8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 DO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01220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Chuma Nursery Services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18,000.00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Membekal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Mesin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Rumput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3743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195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F3BB-7109-4D33-8069-07B3D30DE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90EC9-D156-4C87-8B31-72B6F792A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lewat</a:t>
            </a:r>
            <a:r>
              <a:rPr lang="en-US" dirty="0"/>
              <a:t> </a:t>
            </a:r>
            <a:r>
              <a:rPr lang="en-US" dirty="0" err="1"/>
              <a:t>diterima</a:t>
            </a:r>
            <a:endParaRPr lang="en-US" dirty="0"/>
          </a:p>
          <a:p>
            <a:pPr lvl="1"/>
            <a:r>
              <a:rPr lang="en-US" dirty="0"/>
              <a:t>5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lewat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tarikh</a:t>
            </a:r>
            <a:r>
              <a:rPr lang="en-US" dirty="0"/>
              <a:t> 30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tarikh</a:t>
            </a:r>
            <a:r>
              <a:rPr lang="en-US" dirty="0"/>
              <a:t> yang </a:t>
            </a:r>
            <a:r>
              <a:rPr lang="en-US" dirty="0" err="1"/>
              <a:t>dipersetujui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DD1FFC-E602-42E8-962C-A4BBBE8A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28DD2-6711-4BA1-908F-B84FA26D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7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C1575-AF58-410B-97B2-02190EF6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perolehan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E223448-4A3D-4D33-BED0-067E1AC910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604701"/>
              </p:ext>
            </p:extLst>
          </p:nvPr>
        </p:nvGraphicFramePr>
        <p:xfrm>
          <a:off x="422275" y="1700213"/>
          <a:ext cx="8505825" cy="442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74CBBD-3078-4D0C-A61F-32B38ADFE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B183E-0762-4AB3-90C2-B90CCC56B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06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2B66C-D929-4D97-8F43-F6F2FB58C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17B2D-6063-4AB5-83EF-8E3BF2C9E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Tarikh </a:t>
            </a:r>
            <a:r>
              <a:rPr lang="en-US" sz="2800" dirty="0" err="1"/>
              <a:t>invois</a:t>
            </a:r>
            <a:r>
              <a:rPr lang="en-US" sz="2800" dirty="0"/>
              <a:t> </a:t>
            </a:r>
            <a:r>
              <a:rPr lang="en-US" sz="2800" dirty="0" err="1"/>
              <a:t>syarikat</a:t>
            </a:r>
            <a:r>
              <a:rPr lang="en-US" sz="2800" dirty="0"/>
              <a:t> </a:t>
            </a:r>
            <a:r>
              <a:rPr lang="en-US" sz="2800" dirty="0" err="1"/>
              <a:t>sebelum</a:t>
            </a:r>
            <a:r>
              <a:rPr lang="en-US" sz="2800" dirty="0"/>
              <a:t> </a:t>
            </a:r>
            <a:r>
              <a:rPr lang="en-US" sz="2800" dirty="0" err="1"/>
              <a:t>perakuan</a:t>
            </a:r>
            <a:r>
              <a:rPr lang="en-US" sz="2800" dirty="0"/>
              <a:t>  </a:t>
            </a:r>
            <a:r>
              <a:rPr lang="en-US" sz="2800" dirty="0" err="1"/>
              <a:t>Jawatankuasa</a:t>
            </a:r>
            <a:r>
              <a:rPr lang="en-US" sz="2800" dirty="0"/>
              <a:t> ICT dan </a:t>
            </a:r>
            <a:r>
              <a:rPr lang="en-US" sz="2800" dirty="0" err="1"/>
              <a:t>kelulusan</a:t>
            </a:r>
            <a:r>
              <a:rPr lang="en-US" sz="2800" dirty="0"/>
              <a:t> </a:t>
            </a:r>
            <a:r>
              <a:rPr lang="en-US" sz="2800" dirty="0" err="1"/>
              <a:t>Jawatankuasa</a:t>
            </a:r>
            <a:r>
              <a:rPr lang="en-US" sz="2800" dirty="0"/>
              <a:t> </a:t>
            </a:r>
            <a:r>
              <a:rPr lang="en-US" sz="2800" dirty="0" err="1"/>
              <a:t>Sebutharga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80A32-4EB3-43A3-B619-92A23F0DD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2B3494-5A34-4C85-89B7-853C09683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3267492-C9F1-4A2F-BDD8-474594070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152915"/>
              </p:ext>
            </p:extLst>
          </p:nvPr>
        </p:nvGraphicFramePr>
        <p:xfrm>
          <a:off x="877224" y="3283730"/>
          <a:ext cx="7389551" cy="2957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5550">
                  <a:extLst>
                    <a:ext uri="{9D8B030D-6E8A-4147-A177-3AD203B41FA5}">
                      <a16:colId xmlns:a16="http://schemas.microsoft.com/office/drawing/2014/main" val="4175069282"/>
                    </a:ext>
                  </a:extLst>
                </a:gridCol>
                <a:gridCol w="5664001">
                  <a:extLst>
                    <a:ext uri="{9D8B030D-6E8A-4147-A177-3AD203B41FA5}">
                      <a16:colId xmlns:a16="http://schemas.microsoft.com/office/drawing/2014/main" val="3796583498"/>
                    </a:ext>
                  </a:extLst>
                </a:gridCol>
              </a:tblGrid>
              <a:tr h="19465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400" dirty="0">
                          <a:effectLst/>
                        </a:rPr>
                        <a:t>Maklumat </a:t>
                      </a:r>
                      <a:r>
                        <a:rPr lang="en-US" sz="1400" dirty="0" err="1">
                          <a:effectLst/>
                        </a:rPr>
                        <a:t>Baucer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667884"/>
                  </a:ext>
                </a:extLst>
              </a:tr>
              <a:tr h="1946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400" dirty="0">
                          <a:effectLst/>
                        </a:rPr>
                        <a:t>Tarikh </a:t>
                      </a:r>
                      <a:r>
                        <a:rPr lang="en-US" sz="1400" dirty="0" err="1">
                          <a:effectLst/>
                        </a:rPr>
                        <a:t>Baucer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Bayaran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400" dirty="0">
                          <a:effectLst/>
                        </a:rPr>
                        <a:t>7/3/2017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4685537"/>
                  </a:ext>
                </a:extLst>
              </a:tr>
              <a:tr h="1946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400" dirty="0">
                          <a:effectLst/>
                        </a:rPr>
                        <a:t>Syarikat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400">
                          <a:effectLst/>
                        </a:rPr>
                        <a:t>Delta IT Solutions Sdn Bhd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2908108"/>
                  </a:ext>
                </a:extLst>
              </a:tr>
              <a:tr h="1946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400">
                          <a:effectLst/>
                        </a:rPr>
                        <a:t>Jumlah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400">
                          <a:effectLst/>
                        </a:rPr>
                        <a:t>RM49,800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8182463"/>
                  </a:ext>
                </a:extLst>
              </a:tr>
              <a:tr h="1946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400">
                          <a:effectLst/>
                        </a:rPr>
                        <a:t>Tarikh Invois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400" dirty="0">
                          <a:effectLst/>
                        </a:rPr>
                        <a:t>22/2/2017 ( </a:t>
                      </a:r>
                      <a:r>
                        <a:rPr lang="en-US" sz="1400" dirty="0" err="1">
                          <a:effectLst/>
                        </a:rPr>
                        <a:t>invois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baharu</a:t>
                      </a:r>
                      <a:r>
                        <a:rPr lang="en-US" sz="1400" dirty="0">
                          <a:effectLst/>
                        </a:rPr>
                        <a:t>.  </a:t>
                      </a:r>
                      <a:r>
                        <a:rPr lang="en-US" sz="1400" dirty="0" err="1">
                          <a:effectLst/>
                        </a:rPr>
                        <a:t>Invois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asal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adalah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bertarikh</a:t>
                      </a:r>
                      <a:r>
                        <a:rPr lang="en-US" sz="1400" dirty="0">
                          <a:effectLst/>
                        </a:rPr>
                        <a:t> 1/10/2016)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2066131"/>
                  </a:ext>
                </a:extLst>
              </a:tr>
              <a:tr h="1946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400">
                          <a:effectLst/>
                        </a:rPr>
                        <a:t>No Invois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400" dirty="0">
                          <a:effectLst/>
                        </a:rPr>
                        <a:t>1401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2150477"/>
                  </a:ext>
                </a:extLst>
              </a:tr>
              <a:tr h="1946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400">
                          <a:effectLst/>
                        </a:rPr>
                        <a:t>Kelulusan JK ICT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400" dirty="0">
                          <a:effectLst/>
                        </a:rPr>
                        <a:t>7/10/2016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8298423"/>
                  </a:ext>
                </a:extLst>
              </a:tr>
              <a:tr h="6287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400" dirty="0" err="1">
                          <a:effectLst/>
                        </a:rPr>
                        <a:t>Kelulusan</a:t>
                      </a:r>
                      <a:r>
                        <a:rPr lang="en-US" sz="1400" dirty="0">
                          <a:effectLst/>
                        </a:rPr>
                        <a:t> JKSH B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400" dirty="0">
                          <a:effectLst/>
                        </a:rPr>
                        <a:t>3/2/2017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5529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056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9B7DA-005D-4F01-BF14-AB8A59704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9180BA4-C23D-4540-B855-1A3F88DE7B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546786"/>
              </p:ext>
            </p:extLst>
          </p:nvPr>
        </p:nvGraphicFramePr>
        <p:xfrm>
          <a:off x="981869" y="1846555"/>
          <a:ext cx="6477000" cy="3180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3763">
                  <a:extLst>
                    <a:ext uri="{9D8B030D-6E8A-4147-A177-3AD203B41FA5}">
                      <a16:colId xmlns:a16="http://schemas.microsoft.com/office/drawing/2014/main" val="4035869039"/>
                    </a:ext>
                  </a:extLst>
                </a:gridCol>
                <a:gridCol w="3233237">
                  <a:extLst>
                    <a:ext uri="{9D8B030D-6E8A-4147-A177-3AD203B41FA5}">
                      <a16:colId xmlns:a16="http://schemas.microsoft.com/office/drawing/2014/main" val="1062578227"/>
                    </a:ext>
                  </a:extLst>
                </a:gridCol>
              </a:tblGrid>
              <a:tr h="397522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000">
                          <a:effectLst/>
                        </a:rPr>
                        <a:t>Maklumat Baucer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209563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000">
                          <a:effectLst/>
                        </a:rPr>
                        <a:t>Tarikh Baucer Bayaran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000" dirty="0">
                          <a:effectLst/>
                        </a:rPr>
                        <a:t>22/12/2017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3875850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000">
                          <a:effectLst/>
                        </a:rPr>
                        <a:t>Syarikat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000">
                          <a:effectLst/>
                        </a:rPr>
                        <a:t>KLG System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0844631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000">
                          <a:effectLst/>
                        </a:rPr>
                        <a:t> Jumlah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000">
                          <a:effectLst/>
                        </a:rPr>
                        <a:t>RM51,017.80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2115924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000">
                          <a:effectLst/>
                        </a:rPr>
                        <a:t>Tarikh / No Invois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000">
                          <a:effectLst/>
                        </a:rPr>
                        <a:t>6/10/2017 / IV0364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1618412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000">
                          <a:effectLst/>
                        </a:rPr>
                        <a:t>Tarikh / No PO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000">
                          <a:effectLst/>
                        </a:rPr>
                        <a:t>19/9/2017 / 003420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0770666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000">
                          <a:effectLst/>
                        </a:rPr>
                        <a:t>Kelulusan JKK ICT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000">
                          <a:effectLst/>
                        </a:rPr>
                        <a:t>20/10/2016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1834826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000">
                          <a:effectLst/>
                        </a:rPr>
                        <a:t>Kelulusan JKSH 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1000" dirty="0">
                          <a:effectLst/>
                        </a:rPr>
                        <a:t>15/9/2017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996145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AD3E44-EC2B-4C4A-81C8-6D2626DC4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7786C-A469-430C-89A2-141CEA61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25360F-A67A-48FF-9588-5B38D42E0B8C}"/>
              </a:ext>
            </a:extLst>
          </p:cNvPr>
          <p:cNvSpPr/>
          <p:nvPr/>
        </p:nvSpPr>
        <p:spPr>
          <a:xfrm>
            <a:off x="1123024" y="5091376"/>
            <a:ext cx="6689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Perolehan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LCD: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Kelulusan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Jawatankuasa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Sebut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Harga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telah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dibuat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sebelum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kelulusan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JKK ICT.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Kelulusan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JKSH B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telah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dibuat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pada 15 September 2017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manakala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kelulusan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JKK ICT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pada 20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Oktober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99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92AF1-2C5A-4965-AF41-4EB4B482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C779C-A32A-46D3-A967-E3A1A1A37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Pengurangan</a:t>
            </a:r>
            <a:r>
              <a:rPr lang="en-US" sz="2800" dirty="0"/>
              <a:t> </a:t>
            </a:r>
            <a:r>
              <a:rPr lang="en-US" sz="2800" dirty="0" err="1"/>
              <a:t>kadar</a:t>
            </a:r>
            <a:r>
              <a:rPr lang="en-US" sz="2800" dirty="0"/>
              <a:t> </a:t>
            </a:r>
            <a:r>
              <a:rPr lang="en-US" sz="2800" dirty="0" err="1"/>
              <a:t>bayaran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perkara</a:t>
            </a:r>
            <a:r>
              <a:rPr lang="en-US" sz="2800" dirty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dipatuhi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terma</a:t>
            </a:r>
            <a:r>
              <a:rPr lang="en-US" sz="2800" dirty="0"/>
              <a:t> </a:t>
            </a:r>
            <a:r>
              <a:rPr lang="en-US" sz="2800" dirty="0" err="1"/>
              <a:t>kontrak</a:t>
            </a:r>
            <a:endParaRPr lang="en-US" sz="2800" dirty="0"/>
          </a:p>
          <a:p>
            <a:pPr lvl="1"/>
            <a:r>
              <a:rPr lang="en-US" sz="2400" dirty="0" err="1"/>
              <a:t>Penggunaan</a:t>
            </a:r>
            <a:r>
              <a:rPr lang="en-US" sz="2400" dirty="0"/>
              <a:t> nota </a:t>
            </a:r>
            <a:r>
              <a:rPr lang="en-US" sz="2400" dirty="0" err="1"/>
              <a:t>kredit</a:t>
            </a:r>
            <a:r>
              <a:rPr lang="en-US" sz="2400" dirty="0"/>
              <a:t>  dan </a:t>
            </a:r>
            <a:r>
              <a:rPr lang="en-US" sz="2400" dirty="0" err="1"/>
              <a:t>pemantauan</a:t>
            </a:r>
            <a:r>
              <a:rPr lang="en-US" sz="2400" dirty="0"/>
              <a:t> </a:t>
            </a:r>
            <a:r>
              <a:rPr lang="en-US" sz="2400" dirty="0" err="1"/>
              <a:t>penolakan</a:t>
            </a:r>
            <a:endParaRPr lang="en-US" sz="2400" dirty="0"/>
          </a:p>
          <a:p>
            <a:pPr lvl="1"/>
            <a:r>
              <a:rPr lang="en-US" sz="2400" dirty="0" err="1"/>
              <a:t>Kenderaan</a:t>
            </a:r>
            <a:r>
              <a:rPr lang="en-US" sz="2400" dirty="0"/>
              <a:t> </a:t>
            </a:r>
            <a:r>
              <a:rPr lang="en-US" sz="2400" dirty="0" err="1"/>
              <a:t>sewaan</a:t>
            </a:r>
            <a:r>
              <a:rPr lang="en-US" sz="2400" dirty="0"/>
              <a:t> yang </a:t>
            </a:r>
            <a:r>
              <a:rPr lang="en-US" sz="2400" dirty="0" err="1"/>
              <a:t>dibekalkan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kenderaan</a:t>
            </a:r>
            <a:r>
              <a:rPr lang="en-US" sz="2400" dirty="0"/>
              <a:t> </a:t>
            </a:r>
            <a:r>
              <a:rPr lang="en-US" sz="2400" dirty="0" err="1"/>
              <a:t>syarikat</a:t>
            </a:r>
            <a:r>
              <a:rPr lang="en-US" sz="2400" dirty="0"/>
              <a:t>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didaftarkan</a:t>
            </a:r>
            <a:r>
              <a:rPr lang="en-US" sz="2400" dirty="0"/>
              <a:t> di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pemilik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endParaRPr lang="en-US" sz="2400" dirty="0"/>
          </a:p>
          <a:p>
            <a:pPr lvl="2"/>
            <a:r>
              <a:rPr lang="en-US" sz="2000" dirty="0" err="1"/>
              <a:t>Insurans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di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nama</a:t>
            </a:r>
            <a:r>
              <a:rPr lang="en-US" sz="2000" dirty="0"/>
              <a:t> </a:t>
            </a:r>
            <a:r>
              <a:rPr lang="en-US" sz="2000" dirty="0" err="1"/>
              <a:t>pemilik</a:t>
            </a:r>
            <a:r>
              <a:rPr lang="en-US" sz="2000" dirty="0"/>
              <a:t> </a:t>
            </a:r>
            <a:r>
              <a:rPr lang="en-US" sz="2000" dirty="0" err="1"/>
              <a:t>kenderaan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565CA-97CC-457D-937C-33B1DC78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371A1-6091-4401-8622-5C5CEC535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32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0EE64-2744-428B-8F18-38F3ADE0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A12EA-9237-48D5-BF0D-A2E006CA3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Spesifikasi</a:t>
            </a:r>
            <a:r>
              <a:rPr lang="en-US" dirty="0"/>
              <a:t> yang </a:t>
            </a:r>
            <a:r>
              <a:rPr lang="en-US" dirty="0" err="1"/>
              <a:t>disediakan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mematuhi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/ </a:t>
            </a:r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UPM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ubahsuai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digunakan</a:t>
            </a:r>
            <a:endParaRPr lang="en-US" dirty="0"/>
          </a:p>
          <a:p>
            <a:pPr lvl="1"/>
            <a:r>
              <a:rPr lang="en-US" dirty="0" err="1"/>
              <a:t>Pemasangan</a:t>
            </a:r>
            <a:r>
              <a:rPr lang="en-US" dirty="0"/>
              <a:t> beacon light, </a:t>
            </a:r>
            <a:r>
              <a:rPr lang="en-US" dirty="0" err="1"/>
              <a:t>stiker</a:t>
            </a:r>
            <a:r>
              <a:rPr lang="en-US" dirty="0"/>
              <a:t> hotline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EAF049-6F08-4CD2-A5CC-65FA738C8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1B3478-354F-473C-A2FE-9C827656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2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2D2A6-E8DA-4A6B-AF03-3E51B810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C3B68-BC05-4A93-84C1-E1FB6E09C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Bon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lewat</a:t>
            </a:r>
            <a:r>
              <a:rPr lang="en-US" dirty="0"/>
              <a:t> </a:t>
            </a:r>
            <a:r>
              <a:rPr lang="en-US" dirty="0" err="1"/>
              <a:t>dikemukakan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Tempoh</a:t>
            </a:r>
            <a:r>
              <a:rPr lang="en-US" dirty="0"/>
              <a:t> </a:t>
            </a:r>
            <a:r>
              <a:rPr lang="en-US" dirty="0" err="1"/>
              <a:t>kelewatan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18 </a:t>
            </a:r>
            <a:r>
              <a:rPr lang="en-US" dirty="0" err="1"/>
              <a:t>hingga</a:t>
            </a:r>
            <a:r>
              <a:rPr lang="en-US" dirty="0"/>
              <a:t> 92 </a:t>
            </a:r>
            <a:r>
              <a:rPr lang="en-US" dirty="0" err="1"/>
              <a:t>hari</a:t>
            </a:r>
            <a:endParaRPr lang="en-US" dirty="0"/>
          </a:p>
          <a:p>
            <a:pPr lvl="1"/>
            <a:r>
              <a:rPr lang="en-US" dirty="0" err="1"/>
              <a:t>Tempoh</a:t>
            </a:r>
            <a:r>
              <a:rPr lang="en-US" dirty="0"/>
              <a:t> </a:t>
            </a:r>
            <a:r>
              <a:rPr lang="en-US" dirty="0" err="1"/>
              <a:t>sah</a:t>
            </a:r>
            <a:r>
              <a:rPr lang="en-US" dirty="0"/>
              <a:t> </a:t>
            </a:r>
            <a:r>
              <a:rPr lang="en-US" dirty="0" err="1"/>
              <a:t>laku</a:t>
            </a:r>
            <a:r>
              <a:rPr lang="en-US" dirty="0"/>
              <a:t> Bon </a:t>
            </a:r>
            <a:r>
              <a:rPr lang="en-US" dirty="0" err="1"/>
              <a:t>tidakmeliputi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12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selepas</a:t>
            </a:r>
            <a:r>
              <a:rPr lang="en-US" dirty="0"/>
              <a:t> Tarikh </a:t>
            </a:r>
            <a:r>
              <a:rPr lang="en-US" dirty="0" err="1"/>
              <a:t>tamat</a:t>
            </a:r>
            <a:r>
              <a:rPr lang="en-US" dirty="0"/>
              <a:t> </a:t>
            </a:r>
            <a:r>
              <a:rPr lang="en-US" dirty="0" err="1"/>
              <a:t>kontrak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941C6-3870-43ED-A94B-0B45E6C7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00508-8E29-482E-9C39-1E57FC91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05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CC2D9-A10D-4825-B78D-7A4FC9B5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223DBD2-EBEE-4B34-BFCC-D1EA73AF3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517363"/>
              </p:ext>
            </p:extLst>
          </p:nvPr>
        </p:nvGraphicFramePr>
        <p:xfrm>
          <a:off x="494216" y="1400712"/>
          <a:ext cx="8010591" cy="4171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8894">
                  <a:extLst>
                    <a:ext uri="{9D8B030D-6E8A-4147-A177-3AD203B41FA5}">
                      <a16:colId xmlns:a16="http://schemas.microsoft.com/office/drawing/2014/main" val="1261770115"/>
                    </a:ext>
                  </a:extLst>
                </a:gridCol>
                <a:gridCol w="1588671">
                  <a:extLst>
                    <a:ext uri="{9D8B030D-6E8A-4147-A177-3AD203B41FA5}">
                      <a16:colId xmlns:a16="http://schemas.microsoft.com/office/drawing/2014/main" val="450829997"/>
                    </a:ext>
                  </a:extLst>
                </a:gridCol>
                <a:gridCol w="1104226">
                  <a:extLst>
                    <a:ext uri="{9D8B030D-6E8A-4147-A177-3AD203B41FA5}">
                      <a16:colId xmlns:a16="http://schemas.microsoft.com/office/drawing/2014/main" val="3353385359"/>
                    </a:ext>
                  </a:extLst>
                </a:gridCol>
                <a:gridCol w="1343862">
                  <a:extLst>
                    <a:ext uri="{9D8B030D-6E8A-4147-A177-3AD203B41FA5}">
                      <a16:colId xmlns:a16="http://schemas.microsoft.com/office/drawing/2014/main" val="786727236"/>
                    </a:ext>
                  </a:extLst>
                </a:gridCol>
                <a:gridCol w="855106">
                  <a:extLst>
                    <a:ext uri="{9D8B030D-6E8A-4147-A177-3AD203B41FA5}">
                      <a16:colId xmlns:a16="http://schemas.microsoft.com/office/drawing/2014/main" val="1267078868"/>
                    </a:ext>
                  </a:extLst>
                </a:gridCol>
                <a:gridCol w="977512">
                  <a:extLst>
                    <a:ext uri="{9D8B030D-6E8A-4147-A177-3AD203B41FA5}">
                      <a16:colId xmlns:a16="http://schemas.microsoft.com/office/drawing/2014/main" val="818316199"/>
                    </a:ext>
                  </a:extLst>
                </a:gridCol>
                <a:gridCol w="1222320">
                  <a:extLst>
                    <a:ext uri="{9D8B030D-6E8A-4147-A177-3AD203B41FA5}">
                      <a16:colId xmlns:a16="http://schemas.microsoft.com/office/drawing/2014/main" val="2169386559"/>
                    </a:ext>
                  </a:extLst>
                </a:gridCol>
              </a:tblGrid>
              <a:tr h="3592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 RUJ.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JENIS PEROLEHAN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JUMLAH KONTRAK (RM)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TEMPOH KONTRAK/ HANTARAN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TARIKH BON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NILAI BON (RM)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TEMPOH BON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2376446"/>
                  </a:ext>
                </a:extLst>
              </a:tr>
              <a:tr h="5172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T06/2017 (12224)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Sistem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Pengawasan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Keselamatan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Kamera</a:t>
                      </a:r>
                      <a:r>
                        <a:rPr lang="en-US" sz="1000" dirty="0">
                          <a:effectLst/>
                        </a:rPr>
                        <a:t> (</a:t>
                      </a:r>
                      <a:r>
                        <a:rPr lang="en-US" sz="1000" dirty="0" err="1">
                          <a:effectLst/>
                        </a:rPr>
                        <a:t>Cctv</a:t>
                      </a:r>
                      <a:r>
                        <a:rPr lang="en-US" sz="1000" dirty="0">
                          <a:effectLst/>
                        </a:rPr>
                        <a:t>) </a:t>
                      </a:r>
                      <a:r>
                        <a:rPr lang="en-US" sz="1000" dirty="0" err="1">
                          <a:effectLst/>
                        </a:rPr>
                        <a:t>Selama</a:t>
                      </a:r>
                      <a:r>
                        <a:rPr lang="en-US" sz="1000" dirty="0">
                          <a:effectLst/>
                        </a:rPr>
                        <a:t> 3 </a:t>
                      </a:r>
                      <a:r>
                        <a:rPr lang="en-US" sz="1000" dirty="0" err="1">
                          <a:effectLst/>
                        </a:rPr>
                        <a:t>Tahun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717,408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15/10/17 - 14/10/20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17-Oct-17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5,978.40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15/10/17 - 14/10/20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1942089"/>
                  </a:ext>
                </a:extLst>
              </a:tr>
              <a:tr h="845436">
                <a:tc>
                  <a:txBody>
                    <a:bodyPr/>
                    <a:lstStyle/>
                    <a:p>
                      <a:pPr marL="0" marR="0" indent="-685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SH117/2017 (6369107)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Perkakasan</a:t>
                      </a:r>
                      <a:r>
                        <a:rPr lang="en-US" sz="1000" dirty="0">
                          <a:effectLst/>
                        </a:rPr>
                        <a:t> Dan </a:t>
                      </a:r>
                      <a:r>
                        <a:rPr lang="en-US" sz="1000" dirty="0" err="1">
                          <a:effectLst/>
                        </a:rPr>
                        <a:t>Perisian</a:t>
                      </a:r>
                      <a:r>
                        <a:rPr lang="en-US" sz="1000" dirty="0">
                          <a:effectLst/>
                        </a:rPr>
                        <a:t> Scanning Electron Microscope - Energy Dispersive X-Ray (Sem-</a:t>
                      </a:r>
                      <a:r>
                        <a:rPr lang="en-US" sz="1000" dirty="0" err="1">
                          <a:effectLst/>
                        </a:rPr>
                        <a:t>Edx</a:t>
                      </a:r>
                      <a:r>
                        <a:rPr lang="en-US" sz="1000" dirty="0">
                          <a:effectLst/>
                        </a:rPr>
                        <a:t>) </a:t>
                      </a:r>
                      <a:r>
                        <a:rPr lang="en-US" sz="1000" dirty="0" err="1">
                          <a:effectLst/>
                        </a:rPr>
                        <a:t>Secara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Sewaan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Untuk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Tempoh</a:t>
                      </a:r>
                      <a:r>
                        <a:rPr lang="en-US" sz="1000" dirty="0">
                          <a:effectLst/>
                        </a:rPr>
                        <a:t> 30 </a:t>
                      </a:r>
                      <a:r>
                        <a:rPr lang="en-US" sz="1000" dirty="0" err="1">
                          <a:effectLst/>
                        </a:rPr>
                        <a:t>Bulan</a:t>
                      </a:r>
                      <a:r>
                        <a:rPr lang="en-US" sz="10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445,200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23/3/2018- 22/9/2020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30-Mar-18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4,452.00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22/9/20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6021408"/>
                  </a:ext>
                </a:extLst>
              </a:tr>
              <a:tr h="19997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Rujukan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Perolehan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T01 /2017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-685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effectLst/>
                        </a:rPr>
                        <a:t>Membekal</a:t>
                      </a:r>
                      <a:r>
                        <a:rPr lang="en-US" sz="1100" dirty="0">
                          <a:effectLst/>
                        </a:rPr>
                        <a:t> Reagent </a:t>
                      </a:r>
                      <a:r>
                        <a:rPr lang="en-US" sz="1100" dirty="0" err="1">
                          <a:effectLst/>
                        </a:rPr>
                        <a:t>Biokimia</a:t>
                      </a:r>
                      <a:r>
                        <a:rPr lang="en-US" sz="1100" dirty="0">
                          <a:effectLst/>
                        </a:rPr>
                        <a:t>, Reagent Hematology, Reagent HBA1C dan Reagent lain-lain </a:t>
                      </a:r>
                      <a:r>
                        <a:rPr lang="en-US" sz="1100" dirty="0" err="1">
                          <a:effectLst/>
                        </a:rPr>
                        <a:t>berserta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Mesin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Biokimia</a:t>
                      </a:r>
                      <a:r>
                        <a:rPr lang="en-US" sz="1100" dirty="0">
                          <a:effectLst/>
                        </a:rPr>
                        <a:t>, </a:t>
                      </a:r>
                      <a:r>
                        <a:rPr lang="en-US" sz="1100" dirty="0" err="1">
                          <a:effectLst/>
                        </a:rPr>
                        <a:t>Mesin</a:t>
                      </a:r>
                      <a:r>
                        <a:rPr lang="en-US" sz="1100" dirty="0">
                          <a:effectLst/>
                        </a:rPr>
                        <a:t> Hematology dan </a:t>
                      </a:r>
                      <a:r>
                        <a:rPr lang="en-US" sz="1100" dirty="0" err="1">
                          <a:effectLst/>
                        </a:rPr>
                        <a:t>Mesin</a:t>
                      </a:r>
                      <a:r>
                        <a:rPr lang="en-US" sz="1100" dirty="0">
                          <a:effectLst/>
                        </a:rPr>
                        <a:t> HBA1C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296736.40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25/4/17 - 24/4/19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Kontrak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dilanjutkan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hingga</a:t>
                      </a:r>
                      <a:r>
                        <a:rPr lang="en-US" sz="1100" dirty="0">
                          <a:effectLst/>
                        </a:rPr>
                        <a:t> 23 April 2020. </a:t>
                      </a:r>
                      <a:r>
                        <a:rPr lang="en-US" sz="1100" dirty="0" err="1">
                          <a:effectLst/>
                        </a:rPr>
                        <a:t>Walau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bagaimanapun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tempoh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sah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laku</a:t>
                      </a:r>
                      <a:r>
                        <a:rPr lang="en-US" sz="1100" dirty="0">
                          <a:effectLst/>
                        </a:rPr>
                        <a:t> bon Syarikat </a:t>
                      </a:r>
                      <a:r>
                        <a:rPr lang="en-US" sz="1100" dirty="0" err="1">
                          <a:effectLst/>
                        </a:rPr>
                        <a:t>Geliga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Sistem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Sdn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Bhd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setakat</a:t>
                      </a:r>
                      <a:r>
                        <a:rPr lang="en-US" sz="1100" dirty="0">
                          <a:effectLst/>
                        </a:rPr>
                        <a:t>  24 April 2019 dan </a:t>
                      </a:r>
                      <a:r>
                        <a:rPr lang="en-US" sz="1100" dirty="0" err="1">
                          <a:effectLst/>
                        </a:rPr>
                        <a:t>tiada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lanjutan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702724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BC991-8DA9-420B-8D9D-92240E93D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7F5597-5336-46DA-9A3E-FB5FBD43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36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38091-B4E2-4ED9-8E31-CAE1010E2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7251A-3B2B-42CE-9EE1-D181BFD22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Bon </a:t>
            </a:r>
            <a:r>
              <a:rPr lang="en-US" sz="2800" dirty="0" err="1"/>
              <a:t>dilepaskan</a:t>
            </a:r>
            <a:r>
              <a:rPr lang="en-US" sz="2800" dirty="0"/>
              <a:t> </a:t>
            </a:r>
            <a:r>
              <a:rPr lang="en-US" sz="2800" dirty="0" err="1"/>
              <a:t>sebelum</a:t>
            </a:r>
            <a:r>
              <a:rPr lang="en-US" sz="2800" dirty="0"/>
              <a:t> </a:t>
            </a:r>
            <a:r>
              <a:rPr lang="en-US" sz="2800" dirty="0" err="1"/>
              <a:t>obligasi</a:t>
            </a:r>
            <a:r>
              <a:rPr lang="en-US" sz="2800" dirty="0"/>
              <a:t> </a:t>
            </a:r>
            <a:r>
              <a:rPr lang="en-US" sz="2800" dirty="0" err="1"/>
              <a:t>selesai</a:t>
            </a:r>
            <a:endParaRPr lang="en-US" sz="2800" dirty="0"/>
          </a:p>
          <a:p>
            <a:pPr lvl="1"/>
            <a:r>
              <a:rPr lang="en-US" sz="2400" dirty="0"/>
              <a:t>Bon </a:t>
            </a:r>
            <a:r>
              <a:rPr lang="en-US" sz="2400" dirty="0" err="1"/>
              <a:t>dilepaskan</a:t>
            </a:r>
            <a:r>
              <a:rPr lang="en-US" sz="2400" dirty="0"/>
              <a:t> pada 4 </a:t>
            </a:r>
            <a:r>
              <a:rPr lang="en-US" sz="2400" dirty="0" err="1"/>
              <a:t>Julai</a:t>
            </a:r>
            <a:r>
              <a:rPr lang="en-US" sz="2400" dirty="0"/>
              <a:t> 2018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latihan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dijalankan</a:t>
            </a:r>
            <a:r>
              <a:rPr lang="en-US" sz="2400" dirty="0"/>
              <a:t> pada 29 November 2019</a:t>
            </a:r>
          </a:p>
          <a:p>
            <a:r>
              <a:rPr lang="en-US" sz="2800" dirty="0" err="1"/>
              <a:t>Kontrak</a:t>
            </a:r>
            <a:r>
              <a:rPr lang="en-US" sz="2800" dirty="0"/>
              <a:t> </a:t>
            </a:r>
            <a:r>
              <a:rPr lang="en-US" sz="2800" dirty="0" err="1"/>
              <a:t>perjanjian</a:t>
            </a:r>
            <a:r>
              <a:rPr lang="en-US" sz="2800" dirty="0"/>
              <a:t> </a:t>
            </a:r>
            <a:r>
              <a:rPr lang="en-US" sz="2800" dirty="0" err="1"/>
              <a:t>lewat</a:t>
            </a:r>
            <a:r>
              <a:rPr lang="en-US" sz="2800" dirty="0"/>
              <a:t> </a:t>
            </a:r>
            <a:r>
              <a:rPr lang="en-US" sz="2800" dirty="0" err="1"/>
              <a:t>ditandatangani</a:t>
            </a:r>
            <a:endParaRPr lang="en-US" sz="2800" dirty="0"/>
          </a:p>
          <a:p>
            <a:pPr lvl="1"/>
            <a:r>
              <a:rPr lang="en-US" sz="2400" dirty="0"/>
              <a:t>8 </a:t>
            </a:r>
            <a:r>
              <a:rPr lang="en-US" sz="2400" dirty="0" err="1"/>
              <a:t>kontrak</a:t>
            </a:r>
            <a:r>
              <a:rPr lang="en-US" sz="2400" dirty="0"/>
              <a:t> </a:t>
            </a:r>
            <a:r>
              <a:rPr lang="en-US" sz="2400" dirty="0" err="1"/>
              <a:t>lewat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14 </a:t>
            </a:r>
            <a:r>
              <a:rPr lang="en-US" sz="2400" dirty="0" err="1"/>
              <a:t>hingga</a:t>
            </a:r>
            <a:r>
              <a:rPr lang="en-US" sz="2400" dirty="0"/>
              <a:t> 76 </a:t>
            </a:r>
            <a:r>
              <a:rPr lang="en-US" sz="2400" dirty="0" err="1"/>
              <a:t>hari</a:t>
            </a:r>
            <a:endParaRPr lang="en-US" sz="2400" dirty="0"/>
          </a:p>
          <a:p>
            <a:pPr lvl="1"/>
            <a:r>
              <a:rPr lang="en-US" sz="2400" dirty="0"/>
              <a:t>1 </a:t>
            </a:r>
            <a:r>
              <a:rPr lang="en-US" sz="2400" dirty="0" err="1"/>
              <a:t>kontrak</a:t>
            </a:r>
            <a:r>
              <a:rPr lang="en-US" sz="2400" dirty="0"/>
              <a:t> Tarikh SST pada 22 November 2018,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Disember</a:t>
            </a:r>
            <a:r>
              <a:rPr lang="en-US" sz="2400" dirty="0"/>
              <a:t> 2019 </a:t>
            </a:r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ditandatangani</a:t>
            </a:r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7B8CA-2B92-433F-945A-0379010C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7FDA2F-69AA-4F15-A312-CA62B8314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42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2B05-D648-40FF-A815-77419B6E2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0" y="759842"/>
            <a:ext cx="8264769" cy="868958"/>
          </a:xfrm>
        </p:spPr>
        <p:txBody>
          <a:bodyPr/>
          <a:lstStyle/>
          <a:p>
            <a:r>
              <a:rPr lang="en-US" sz="3600" dirty="0" err="1"/>
              <a:t>Pengurusan</a:t>
            </a:r>
            <a:r>
              <a:rPr lang="en-US" sz="3600" dirty="0"/>
              <a:t> </a:t>
            </a:r>
            <a:r>
              <a:rPr lang="en-US" sz="3600" dirty="0" err="1"/>
              <a:t>kontrak</a:t>
            </a:r>
            <a:r>
              <a:rPr lang="en-US" sz="3600" dirty="0"/>
              <a:t> </a:t>
            </a:r>
            <a:r>
              <a:rPr lang="en-US" sz="3600" dirty="0" err="1"/>
              <a:t>perolehan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B4653-10D0-4571-901A-A633E96B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 </a:t>
            </a:r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yang </a:t>
            </a:r>
            <a:r>
              <a:rPr lang="en-US" dirty="0" err="1"/>
              <a:t>dilihat</a:t>
            </a:r>
            <a:endParaRPr lang="en-US" dirty="0"/>
          </a:p>
          <a:p>
            <a:pPr lvl="1"/>
            <a:r>
              <a:rPr lang="en-US" dirty="0"/>
              <a:t>16 </a:t>
            </a:r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ketidakaturan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C3162B-AD46-4AD6-B51C-0659F67A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CD5EE0-FF58-4EC1-988A-6BB27A26E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3DB354F-D875-4560-ACEC-EDAAA063E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888996"/>
              </p:ext>
            </p:extLst>
          </p:nvPr>
        </p:nvGraphicFramePr>
        <p:xfrm>
          <a:off x="1210322" y="2932836"/>
          <a:ext cx="640967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2426">
                  <a:extLst>
                    <a:ext uri="{9D8B030D-6E8A-4147-A177-3AD203B41FA5}">
                      <a16:colId xmlns:a16="http://schemas.microsoft.com/office/drawing/2014/main" val="2806696517"/>
                    </a:ext>
                  </a:extLst>
                </a:gridCol>
                <a:gridCol w="1017252">
                  <a:extLst>
                    <a:ext uri="{9D8B030D-6E8A-4147-A177-3AD203B41FA5}">
                      <a16:colId xmlns:a16="http://schemas.microsoft.com/office/drawing/2014/main" val="42551154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Bilangan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63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Tidak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mengikut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Syarat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Perolehan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18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Kuantiti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tidak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233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Tidak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mengikut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tempoh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497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Kawalan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kontrak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tidak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dipatuhi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51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Pembayaran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dibuat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sebelum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penerimaan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sempurna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860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Denda</a:t>
                      </a:r>
                      <a:r>
                        <a:rPr lang="en-US" dirty="0"/>
                        <a:t> dan </a:t>
                      </a:r>
                      <a:r>
                        <a:rPr lang="en-US" dirty="0" err="1"/>
                        <a:t>penalti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tidak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dikenakan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mengikut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kontrak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157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652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FB3DA-CEC2-4E2A-86ED-FBEB48D59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8B4A7-BB9F-40E6-8D08-2E83EDE4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30A326-1009-4ABD-AD45-1DE25C862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7473"/>
              </p:ext>
            </p:extLst>
          </p:nvPr>
        </p:nvGraphicFramePr>
        <p:xfrm>
          <a:off x="479394" y="763481"/>
          <a:ext cx="8309500" cy="57649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091">
                  <a:extLst>
                    <a:ext uri="{9D8B030D-6E8A-4147-A177-3AD203B41FA5}">
                      <a16:colId xmlns:a16="http://schemas.microsoft.com/office/drawing/2014/main" val="878159010"/>
                    </a:ext>
                  </a:extLst>
                </a:gridCol>
                <a:gridCol w="3502797">
                  <a:extLst>
                    <a:ext uri="{9D8B030D-6E8A-4147-A177-3AD203B41FA5}">
                      <a16:colId xmlns:a16="http://schemas.microsoft.com/office/drawing/2014/main" val="2793352712"/>
                    </a:ext>
                  </a:extLst>
                </a:gridCol>
                <a:gridCol w="861134">
                  <a:extLst>
                    <a:ext uri="{9D8B030D-6E8A-4147-A177-3AD203B41FA5}">
                      <a16:colId xmlns:a16="http://schemas.microsoft.com/office/drawing/2014/main" val="3233417833"/>
                    </a:ext>
                  </a:extLst>
                </a:gridCol>
                <a:gridCol w="532660">
                  <a:extLst>
                    <a:ext uri="{9D8B030D-6E8A-4147-A177-3AD203B41FA5}">
                      <a16:colId xmlns:a16="http://schemas.microsoft.com/office/drawing/2014/main" val="1963500010"/>
                    </a:ext>
                  </a:extLst>
                </a:gridCol>
                <a:gridCol w="825623">
                  <a:extLst>
                    <a:ext uri="{9D8B030D-6E8A-4147-A177-3AD203B41FA5}">
                      <a16:colId xmlns:a16="http://schemas.microsoft.com/office/drawing/2014/main" val="1402078979"/>
                    </a:ext>
                  </a:extLst>
                </a:gridCol>
                <a:gridCol w="674703">
                  <a:extLst>
                    <a:ext uri="{9D8B030D-6E8A-4147-A177-3AD203B41FA5}">
                      <a16:colId xmlns:a16="http://schemas.microsoft.com/office/drawing/2014/main" val="2073845114"/>
                    </a:ext>
                  </a:extLst>
                </a:gridCol>
                <a:gridCol w="736530">
                  <a:extLst>
                    <a:ext uri="{9D8B030D-6E8A-4147-A177-3AD203B41FA5}">
                      <a16:colId xmlns:a16="http://schemas.microsoft.com/office/drawing/2014/main" val="1020143136"/>
                    </a:ext>
                  </a:extLst>
                </a:gridCol>
                <a:gridCol w="896962">
                  <a:extLst>
                    <a:ext uri="{9D8B030D-6E8A-4147-A177-3AD203B41FA5}">
                      <a16:colId xmlns:a16="http://schemas.microsoft.com/office/drawing/2014/main" val="3636206896"/>
                    </a:ext>
                  </a:extLst>
                </a:gridCol>
              </a:tblGrid>
              <a:tr h="678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>
                          <a:effectLst/>
                        </a:rPr>
                        <a:t>Bil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Tajuk Perolehan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 (1) </a:t>
                      </a:r>
                      <a:r>
                        <a:rPr lang="en-US" sz="1050" u="none" strike="noStrike" dirty="0" err="1">
                          <a:effectLst/>
                        </a:rPr>
                        <a:t>Tidak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mengikut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syarat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perolehan</a:t>
                      </a:r>
                      <a:r>
                        <a:rPr lang="en-US" sz="1050" u="none" strike="noStrike" dirty="0">
                          <a:effectLst/>
                        </a:rPr>
                        <a:t> 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 (2) </a:t>
                      </a:r>
                      <a:br>
                        <a:rPr lang="en-US" sz="1050" u="none" strike="noStrike" dirty="0">
                          <a:effectLst/>
                        </a:rPr>
                      </a:br>
                      <a:r>
                        <a:rPr lang="en-US" sz="1050" u="none" strike="noStrike" dirty="0" err="1">
                          <a:effectLst/>
                        </a:rPr>
                        <a:t>Kuantiti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tidak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sama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 (3)</a:t>
                      </a:r>
                      <a:br>
                        <a:rPr lang="en-US" sz="1050" u="none" strike="noStrike" dirty="0">
                          <a:effectLst/>
                        </a:rPr>
                      </a:br>
                      <a:r>
                        <a:rPr lang="en-US" sz="1050" u="none" strike="noStrike" dirty="0" err="1">
                          <a:effectLst/>
                        </a:rPr>
                        <a:t>Penghantaran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tidak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mengikut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tempoh</a:t>
                      </a:r>
                      <a:r>
                        <a:rPr lang="en-US" sz="1050" u="none" strike="noStrike" dirty="0">
                          <a:effectLst/>
                        </a:rPr>
                        <a:t>  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 (4) </a:t>
                      </a:r>
                      <a:r>
                        <a:rPr lang="en-US" sz="1050" u="none" strike="noStrike" dirty="0" err="1">
                          <a:effectLst/>
                        </a:rPr>
                        <a:t>Kawalan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kontrak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 (5) </a:t>
                      </a:r>
                      <a:r>
                        <a:rPr lang="en-US" sz="1050" u="none" strike="noStrike" dirty="0" err="1">
                          <a:effectLst/>
                        </a:rPr>
                        <a:t>Pembayaran</a:t>
                      </a:r>
                      <a:r>
                        <a:rPr lang="en-US" sz="1050" u="none" strike="noStrike" dirty="0">
                          <a:effectLst/>
                        </a:rPr>
                        <a:t> 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50" u="none" strike="noStrike">
                          <a:effectLst/>
                        </a:rPr>
                        <a:t> (6) Kenaan Denda dan Penalti </a:t>
                      </a:r>
                      <a:endParaRPr lang="nl-NL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extLst>
                  <a:ext uri="{0D108BD9-81ED-4DB2-BD59-A6C34878D82A}">
                    <a16:rowId xmlns:a16="http://schemas.microsoft.com/office/drawing/2014/main" val="930883774"/>
                  </a:ext>
                </a:extLst>
              </a:tr>
              <a:tr h="4036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err="1">
                          <a:effectLst/>
                        </a:rPr>
                        <a:t>Membekal</a:t>
                      </a:r>
                      <a:r>
                        <a:rPr lang="en-US" sz="1050" u="none" strike="noStrike" dirty="0">
                          <a:effectLst/>
                        </a:rPr>
                        <a:t> Dan </a:t>
                      </a:r>
                      <a:r>
                        <a:rPr lang="en-US" sz="1050" u="none" strike="noStrike" dirty="0" err="1">
                          <a:effectLst/>
                        </a:rPr>
                        <a:t>Menghantar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Enam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Puluh</a:t>
                      </a:r>
                      <a:r>
                        <a:rPr lang="en-US" sz="1050" u="none" strike="noStrike" dirty="0">
                          <a:effectLst/>
                        </a:rPr>
                        <a:t> (60) </a:t>
                      </a:r>
                      <a:r>
                        <a:rPr lang="en-US" sz="1050" u="none" strike="noStrike" dirty="0" err="1">
                          <a:effectLst/>
                        </a:rPr>
                        <a:t>Ekor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Lembu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Pedaging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Jantan</a:t>
                      </a:r>
                      <a:r>
                        <a:rPr lang="en-US" sz="1050" u="none" strike="noStrike" dirty="0">
                          <a:effectLst/>
                        </a:rPr>
                        <a:t> Muda </a:t>
                      </a:r>
                      <a:r>
                        <a:rPr lang="en-US" sz="1050" u="none" strike="noStrike" dirty="0" err="1">
                          <a:effectLst/>
                        </a:rPr>
                        <a:t>Kacukan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Tempatan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/</a:t>
                      </a:r>
                      <a:endParaRPr lang="en-US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/</a:t>
                      </a:r>
                      <a:endParaRPr lang="en-US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extLst>
                  <a:ext uri="{0D108BD9-81ED-4DB2-BD59-A6C34878D82A}">
                    <a16:rowId xmlns:a16="http://schemas.microsoft.com/office/drawing/2014/main" val="728911897"/>
                  </a:ext>
                </a:extLst>
              </a:tr>
              <a:tr h="4955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err="1">
                          <a:effectLst/>
                        </a:rPr>
                        <a:t>Membekal</a:t>
                      </a:r>
                      <a:r>
                        <a:rPr lang="en-US" sz="1050" u="none" strike="noStrike" dirty="0">
                          <a:effectLst/>
                        </a:rPr>
                        <a:t>, </a:t>
                      </a:r>
                      <a:r>
                        <a:rPr lang="en-US" sz="1050" u="none" strike="noStrike" dirty="0" err="1">
                          <a:effectLst/>
                        </a:rPr>
                        <a:t>Membangun</a:t>
                      </a:r>
                      <a:r>
                        <a:rPr lang="en-US" sz="1050" u="none" strike="noStrike" dirty="0">
                          <a:effectLst/>
                        </a:rPr>
                        <a:t>, </a:t>
                      </a:r>
                      <a:r>
                        <a:rPr lang="en-US" sz="1050" u="none" strike="noStrike" dirty="0" err="1">
                          <a:effectLst/>
                        </a:rPr>
                        <a:t>Memasang</a:t>
                      </a:r>
                      <a:r>
                        <a:rPr lang="en-US" sz="1050" u="none" strike="noStrike" dirty="0">
                          <a:effectLst/>
                        </a:rPr>
                        <a:t>, </a:t>
                      </a:r>
                      <a:r>
                        <a:rPr lang="en-US" sz="1050" u="none" strike="noStrike" dirty="0" err="1">
                          <a:effectLst/>
                        </a:rPr>
                        <a:t>Mengujilari</a:t>
                      </a:r>
                      <a:r>
                        <a:rPr lang="en-US" sz="1050" u="none" strike="noStrike" dirty="0">
                          <a:effectLst/>
                        </a:rPr>
                        <a:t> Dan </a:t>
                      </a:r>
                      <a:r>
                        <a:rPr lang="en-US" sz="1050" u="none" strike="noStrike" dirty="0" err="1">
                          <a:effectLst/>
                        </a:rPr>
                        <a:t>Menugasmula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Sistem</a:t>
                      </a:r>
                      <a:r>
                        <a:rPr lang="en-US" sz="1050" u="none" strike="noStrike" dirty="0">
                          <a:effectLst/>
                        </a:rPr>
                        <a:t> Maklumat Alumni (Alumni Information System-AIS)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/</a:t>
                      </a:r>
                      <a:endParaRPr lang="en-US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/</a:t>
                      </a:r>
                      <a:endParaRPr lang="en-US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extLst>
                  <a:ext uri="{0D108BD9-81ED-4DB2-BD59-A6C34878D82A}">
                    <a16:rowId xmlns:a16="http://schemas.microsoft.com/office/drawing/2014/main" val="520811403"/>
                  </a:ext>
                </a:extLst>
              </a:tr>
              <a:tr h="441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Membekal Dan Menghantar Ketaman Papan Gergaji Kasar (Wood Shaving) (5 Tan/Lori)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/</a:t>
                      </a:r>
                      <a:endParaRPr lang="en-US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/</a:t>
                      </a:r>
                      <a:endParaRPr lang="en-US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/</a:t>
                      </a:r>
                      <a:endParaRPr lang="en-US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extLst>
                  <a:ext uri="{0D108BD9-81ED-4DB2-BD59-A6C34878D82A}">
                    <a16:rowId xmlns:a16="http://schemas.microsoft.com/office/drawing/2014/main" val="1819514932"/>
                  </a:ext>
                </a:extLst>
              </a:tr>
              <a:tr h="252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Pembekalan Baja Sebatian (Compounds)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extLst>
                  <a:ext uri="{0D108BD9-81ED-4DB2-BD59-A6C34878D82A}">
                    <a16:rowId xmlns:a16="http://schemas.microsoft.com/office/drawing/2014/main" val="3138392156"/>
                  </a:ext>
                </a:extLst>
              </a:tr>
              <a:tr h="184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Pembekalan Makanan Kuda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/</a:t>
                      </a:r>
                      <a:endParaRPr lang="en-US" sz="105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/</a:t>
                      </a:r>
                      <a:endParaRPr lang="en-US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/</a:t>
                      </a:r>
                      <a:endParaRPr lang="en-US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extLst>
                  <a:ext uri="{0D108BD9-81ED-4DB2-BD59-A6C34878D82A}">
                    <a16:rowId xmlns:a16="http://schemas.microsoft.com/office/drawing/2014/main" val="2074586232"/>
                  </a:ext>
                </a:extLst>
              </a:tr>
              <a:tr h="3317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Perkhidmatan Sewaan Alat Perhubungan Walkie Talkie Untuk Kegunaan Bahagian Keselamatan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/</a:t>
                      </a:r>
                      <a:endParaRPr lang="en-US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/</a:t>
                      </a:r>
                      <a:endParaRPr lang="en-US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extLst>
                  <a:ext uri="{0D108BD9-81ED-4DB2-BD59-A6C34878D82A}">
                    <a16:rowId xmlns:a16="http://schemas.microsoft.com/office/drawing/2014/main" val="117882200"/>
                  </a:ext>
                </a:extLst>
              </a:tr>
              <a:tr h="3317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50" u="none" strike="noStrike">
                          <a:effectLst/>
                        </a:rPr>
                        <a:t>Perkhidmatan Membekal Sebelas (11) Orang Pekerja Untuk Penyelenggaraan Kawasan 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/</a:t>
                      </a:r>
                      <a:endParaRPr lang="en-US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/</a:t>
                      </a:r>
                      <a:endParaRPr lang="en-US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extLst>
                  <a:ext uri="{0D108BD9-81ED-4DB2-BD59-A6C34878D82A}">
                    <a16:rowId xmlns:a16="http://schemas.microsoft.com/office/drawing/2014/main" val="1916759165"/>
                  </a:ext>
                </a:extLst>
              </a:tr>
              <a:tr h="4168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50" u="none" strike="noStrike">
                          <a:effectLst/>
                        </a:rPr>
                        <a:t>Perkhidmatan Penyewaan Lima Belas (15) Unit Komputer Riba Bagi Tempoh Empat (4) Tahun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/</a:t>
                      </a:r>
                      <a:endParaRPr lang="en-US" sz="105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/</a:t>
                      </a:r>
                      <a:endParaRPr lang="en-US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extLst>
                  <a:ext uri="{0D108BD9-81ED-4DB2-BD59-A6C34878D82A}">
                    <a16:rowId xmlns:a16="http://schemas.microsoft.com/office/drawing/2014/main" val="1153159436"/>
                  </a:ext>
                </a:extLst>
              </a:tr>
              <a:tr h="3819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Memunggah, Mengangkut Peralatan/Perabot/Kertas Yang Dilupuskan Ke Tapak Pelupusan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/</a:t>
                      </a:r>
                      <a:endParaRPr lang="en-US" sz="105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extLst>
                  <a:ext uri="{0D108BD9-81ED-4DB2-BD59-A6C34878D82A}">
                    <a16:rowId xmlns:a16="http://schemas.microsoft.com/office/drawing/2014/main" val="520782335"/>
                  </a:ext>
                </a:extLst>
              </a:tr>
              <a:tr h="3317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Perkhidmatan Seliaan Jurutera Penyelia Elektrik Untuk Pepasangan Sistem Elektrik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/</a:t>
                      </a:r>
                      <a:endParaRPr lang="en-US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extLst>
                  <a:ext uri="{0D108BD9-81ED-4DB2-BD59-A6C34878D82A}">
                    <a16:rowId xmlns:a16="http://schemas.microsoft.com/office/drawing/2014/main" val="710444604"/>
                  </a:ext>
                </a:extLst>
              </a:tr>
              <a:tr h="3317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Perkhidmatan Tenaga Buruh Bagi Penyelenggaraan Kawasan Padang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/</a:t>
                      </a:r>
                      <a:endParaRPr lang="en-US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/</a:t>
                      </a:r>
                      <a:endParaRPr lang="en-US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extLst>
                  <a:ext uri="{0D108BD9-81ED-4DB2-BD59-A6C34878D82A}">
                    <a16:rowId xmlns:a16="http://schemas.microsoft.com/office/drawing/2014/main" val="454529390"/>
                  </a:ext>
                </a:extLst>
              </a:tr>
              <a:tr h="2074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Penyewaan Kenderaan 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/</a:t>
                      </a:r>
                      <a:endParaRPr lang="en-US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extLst>
                  <a:ext uri="{0D108BD9-81ED-4DB2-BD59-A6C34878D82A}">
                    <a16:rowId xmlns:a16="http://schemas.microsoft.com/office/drawing/2014/main" val="1668825437"/>
                  </a:ext>
                </a:extLst>
              </a:tr>
              <a:tr h="2485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Penyelenggaraan Landskap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/</a:t>
                      </a:r>
                      <a:endParaRPr lang="en-US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/</a:t>
                      </a:r>
                      <a:endParaRPr lang="en-US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extLst>
                  <a:ext uri="{0D108BD9-81ED-4DB2-BD59-A6C34878D82A}">
                    <a16:rowId xmlns:a16="http://schemas.microsoft.com/office/drawing/2014/main" val="3276353576"/>
                  </a:ext>
                </a:extLst>
              </a:tr>
              <a:tr h="2074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Penyelenggaraan Kawasan Luar Dan Lanskap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/</a:t>
                      </a:r>
                      <a:endParaRPr lang="en-US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/</a:t>
                      </a:r>
                      <a:endParaRPr lang="en-US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/</a:t>
                      </a:r>
                      <a:endParaRPr lang="en-US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extLst>
                  <a:ext uri="{0D108BD9-81ED-4DB2-BD59-A6C34878D82A}">
                    <a16:rowId xmlns:a16="http://schemas.microsoft.com/office/drawing/2014/main" val="1679852409"/>
                  </a:ext>
                </a:extLst>
              </a:tr>
              <a:tr h="1890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Penyelenggaraan Infrastruktur Dan Sistem Aplikasi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/</a:t>
                      </a:r>
                      <a:endParaRPr lang="en-US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/</a:t>
                      </a:r>
                      <a:endParaRPr lang="en-US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extLst>
                  <a:ext uri="{0D108BD9-81ED-4DB2-BD59-A6C34878D82A}">
                    <a16:rowId xmlns:a16="http://schemas.microsoft.com/office/drawing/2014/main" val="1692940466"/>
                  </a:ext>
                </a:extLst>
              </a:tr>
              <a:tr h="3317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50" u="none" strike="noStrike">
                          <a:effectLst/>
                        </a:rPr>
                        <a:t>Perkhidmatan Memungut Sampah Dari Kontena/Tong Sampah Bagi Kawasan UPM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/</a:t>
                      </a:r>
                      <a:endParaRPr lang="en-US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/</a:t>
                      </a:r>
                      <a:endParaRPr lang="en-US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/</a:t>
                      </a:r>
                      <a:endParaRPr lang="en-US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11" marR="4011" marT="4011" marB="0" anchor="ctr"/>
                </a:tc>
                <a:extLst>
                  <a:ext uri="{0D108BD9-81ED-4DB2-BD59-A6C34878D82A}">
                    <a16:rowId xmlns:a16="http://schemas.microsoft.com/office/drawing/2014/main" val="3571992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744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6CCB-49DD-4FA0-8DC3-ACCB2633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0F03C-51F8-4C88-A5C6-BF3DD4919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Penimbangan</a:t>
            </a:r>
            <a:r>
              <a:rPr lang="en-US" sz="2800" dirty="0"/>
              <a:t> </a:t>
            </a:r>
            <a:r>
              <a:rPr lang="en-US" sz="2800" dirty="0" err="1"/>
              <a:t>Dibuat</a:t>
            </a:r>
            <a:r>
              <a:rPr lang="en-US" sz="2800" dirty="0"/>
              <a:t> </a:t>
            </a:r>
            <a:r>
              <a:rPr lang="en-US" sz="2800" dirty="0" err="1"/>
              <a:t>Semasa</a:t>
            </a:r>
            <a:r>
              <a:rPr lang="en-US" sz="2800" dirty="0"/>
              <a:t> </a:t>
            </a:r>
            <a:r>
              <a:rPr lang="en-US" sz="2800" dirty="0" err="1"/>
              <a:t>Haiwan</a:t>
            </a:r>
            <a:r>
              <a:rPr lang="en-US" sz="2800" dirty="0"/>
              <a:t> </a:t>
            </a:r>
            <a:r>
              <a:rPr lang="en-US" sz="2800" dirty="0" err="1"/>
              <a:t>Diterima</a:t>
            </a:r>
            <a:r>
              <a:rPr lang="en-US" sz="2800" dirty="0"/>
              <a:t> ,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Timbangan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Dibuat</a:t>
            </a:r>
            <a:r>
              <a:rPr lang="en-US" sz="2800" dirty="0"/>
              <a:t> Kerana </a:t>
            </a:r>
            <a:r>
              <a:rPr lang="en-US" sz="2800" dirty="0" err="1"/>
              <a:t>Penimbang</a:t>
            </a:r>
            <a:r>
              <a:rPr lang="en-US" sz="2800" dirty="0"/>
              <a:t> </a:t>
            </a:r>
            <a:r>
              <a:rPr lang="en-US" sz="2800" dirty="0" err="1"/>
              <a:t>Rosak</a:t>
            </a:r>
            <a:endParaRPr lang="en-US" sz="2800" dirty="0"/>
          </a:p>
          <a:p>
            <a:r>
              <a:rPr lang="en-US" sz="2800" dirty="0" err="1"/>
              <a:t>Penggunaan</a:t>
            </a:r>
            <a:r>
              <a:rPr lang="en-US" sz="2800" dirty="0"/>
              <a:t> </a:t>
            </a:r>
            <a:r>
              <a:rPr lang="en-US" sz="2800" dirty="0" err="1"/>
              <a:t>duit</a:t>
            </a:r>
            <a:r>
              <a:rPr lang="en-US" sz="2800" dirty="0"/>
              <a:t> </a:t>
            </a:r>
            <a:r>
              <a:rPr lang="en-US" sz="2800" dirty="0" err="1"/>
              <a:t>jualan</a:t>
            </a:r>
            <a:r>
              <a:rPr lang="en-US" sz="2800" dirty="0"/>
              <a:t> </a:t>
            </a:r>
            <a:r>
              <a:rPr lang="en-US" sz="2800" dirty="0" err="1"/>
              <a:t>ditolak</a:t>
            </a:r>
            <a:r>
              <a:rPr lang="en-US" sz="2800" dirty="0"/>
              <a:t> </a:t>
            </a:r>
            <a:r>
              <a:rPr lang="en-US" sz="2800" dirty="0" err="1"/>
              <a:t>terus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kos </a:t>
            </a:r>
            <a:r>
              <a:rPr lang="en-US" sz="2800" dirty="0" err="1"/>
              <a:t>pengangkutan</a:t>
            </a:r>
            <a:r>
              <a:rPr lang="en-US" sz="2800" dirty="0"/>
              <a:t> dan </a:t>
            </a:r>
            <a:r>
              <a:rPr lang="en-US" sz="2800" dirty="0" err="1"/>
              <a:t>perkhidmatan</a:t>
            </a:r>
            <a:endParaRPr lang="en-US" sz="2800" dirty="0"/>
          </a:p>
          <a:p>
            <a:r>
              <a:rPr lang="en-US" sz="2800" dirty="0" err="1"/>
              <a:t>Projek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Disiapkan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Tempoh</a:t>
            </a:r>
            <a:r>
              <a:rPr lang="en-US" sz="2800" dirty="0"/>
              <a:t> Dan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Dikenakan</a:t>
            </a:r>
            <a:r>
              <a:rPr lang="en-US" sz="2800" dirty="0"/>
              <a:t> </a:t>
            </a:r>
            <a:r>
              <a:rPr lang="en-US" sz="2800" dirty="0" err="1"/>
              <a:t>Denda</a:t>
            </a:r>
            <a:endParaRPr lang="en-US" sz="2800" dirty="0"/>
          </a:p>
          <a:p>
            <a:r>
              <a:rPr lang="en-US" sz="2800" dirty="0" err="1"/>
              <a:t>Penghantaran</a:t>
            </a:r>
            <a:r>
              <a:rPr lang="en-US" sz="2800" dirty="0"/>
              <a:t> </a:t>
            </a:r>
            <a:r>
              <a:rPr lang="en-US" sz="2800" dirty="0" err="1"/>
              <a:t>bekalan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mengikut</a:t>
            </a:r>
            <a:r>
              <a:rPr lang="en-US" sz="2800" dirty="0"/>
              <a:t> </a:t>
            </a:r>
            <a:r>
              <a:rPr lang="en-US" sz="2800" dirty="0" err="1"/>
              <a:t>jadual</a:t>
            </a:r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4E676-E941-4C58-8C78-B655FAE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62834-B704-4F3D-95AC-FCA969557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4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429EACF-8BF4-4C71-BDDC-ACDC0DB8B7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061938"/>
              </p:ext>
            </p:extLst>
          </p:nvPr>
        </p:nvGraphicFramePr>
        <p:xfrm>
          <a:off x="470516" y="976544"/>
          <a:ext cx="8216283" cy="5412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4686">
                  <a:extLst>
                    <a:ext uri="{9D8B030D-6E8A-4147-A177-3AD203B41FA5}">
                      <a16:colId xmlns:a16="http://schemas.microsoft.com/office/drawing/2014/main" val="2848492463"/>
                    </a:ext>
                  </a:extLst>
                </a:gridCol>
                <a:gridCol w="913429">
                  <a:extLst>
                    <a:ext uri="{9D8B030D-6E8A-4147-A177-3AD203B41FA5}">
                      <a16:colId xmlns:a16="http://schemas.microsoft.com/office/drawing/2014/main" val="278036116"/>
                    </a:ext>
                  </a:extLst>
                </a:gridCol>
                <a:gridCol w="3220969">
                  <a:extLst>
                    <a:ext uri="{9D8B030D-6E8A-4147-A177-3AD203B41FA5}">
                      <a16:colId xmlns:a16="http://schemas.microsoft.com/office/drawing/2014/main" val="2751857613"/>
                    </a:ext>
                  </a:extLst>
                </a:gridCol>
                <a:gridCol w="2067199">
                  <a:extLst>
                    <a:ext uri="{9D8B030D-6E8A-4147-A177-3AD203B41FA5}">
                      <a16:colId xmlns:a16="http://schemas.microsoft.com/office/drawing/2014/main" val="2208089416"/>
                    </a:ext>
                  </a:extLst>
                </a:gridCol>
              </a:tblGrid>
              <a:tr h="428075">
                <a:tc>
                  <a:txBody>
                    <a:bodyPr/>
                    <a:lstStyle/>
                    <a:p>
                      <a:r>
                        <a:rPr lang="en-US" dirty="0" err="1"/>
                        <a:t>Kategori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Perolehan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PYB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Jenis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Perolehan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Amaun</a:t>
                      </a:r>
                      <a:r>
                        <a:rPr lang="en-US" dirty="0"/>
                        <a:t> (rm)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114387"/>
                  </a:ext>
                </a:extLst>
              </a:tr>
              <a:tr h="738869">
                <a:tc>
                  <a:txBody>
                    <a:bodyPr/>
                    <a:lstStyle/>
                    <a:p>
                      <a:r>
                        <a:rPr lang="en-US" dirty="0" err="1"/>
                        <a:t>Perolehan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Runcit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Bekalan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bukan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aset</a:t>
                      </a:r>
                      <a:r>
                        <a:rPr lang="en-US" dirty="0"/>
                        <a:t>)/ </a:t>
                      </a:r>
                      <a:r>
                        <a:rPr lang="en-US" dirty="0" err="1"/>
                        <a:t>Perkhidmatan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≤500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510740"/>
                  </a:ext>
                </a:extLst>
              </a:tr>
              <a:tr h="428075">
                <a:tc>
                  <a:txBody>
                    <a:bodyPr/>
                    <a:lstStyle/>
                    <a:p>
                      <a:r>
                        <a:rPr lang="en-US" dirty="0" err="1"/>
                        <a:t>Perolehan</a:t>
                      </a:r>
                      <a:r>
                        <a:rPr lang="en-US" dirty="0"/>
                        <a:t> Terus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Bekalan</a:t>
                      </a:r>
                      <a:r>
                        <a:rPr lang="en-US" dirty="0"/>
                        <a:t>/ </a:t>
                      </a:r>
                      <a:r>
                        <a:rPr lang="en-US" dirty="0" err="1"/>
                        <a:t>Perkhidmatan</a:t>
                      </a:r>
                      <a:r>
                        <a:rPr lang="en-US" dirty="0"/>
                        <a:t>/ </a:t>
                      </a:r>
                      <a:r>
                        <a:rPr lang="en-US" dirty="0" err="1"/>
                        <a:t>Kerja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≤RM20,000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742090"/>
                  </a:ext>
                </a:extLst>
              </a:tr>
              <a:tr h="428075">
                <a:tc>
                  <a:txBody>
                    <a:bodyPr/>
                    <a:lstStyle/>
                    <a:p>
                      <a:r>
                        <a:rPr lang="en-US" dirty="0" err="1"/>
                        <a:t>SebutHarga</a:t>
                      </a:r>
                      <a:r>
                        <a:rPr lang="en-US" dirty="0"/>
                        <a:t>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PTJ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Bekalan</a:t>
                      </a:r>
                      <a:r>
                        <a:rPr lang="en-US" dirty="0"/>
                        <a:t>/ </a:t>
                      </a:r>
                      <a:r>
                        <a:rPr lang="en-US" dirty="0" err="1"/>
                        <a:t>Perkhidmatan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&gt;20,000 – 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85840"/>
                  </a:ext>
                </a:extLst>
              </a:tr>
              <a:tr h="7388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SebutHarga</a:t>
                      </a:r>
                      <a:r>
                        <a:rPr lang="en-US" dirty="0"/>
                        <a:t>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Bekalan</a:t>
                      </a:r>
                      <a:r>
                        <a:rPr lang="en-US" dirty="0"/>
                        <a:t>/ </a:t>
                      </a:r>
                      <a:r>
                        <a:rPr lang="en-US" dirty="0" err="1"/>
                        <a:t>Perkhidmatan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&gt;50,000 – 500,000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109686"/>
                  </a:ext>
                </a:extLst>
              </a:tr>
              <a:tr h="428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Kerja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&gt;20,000 – 500,000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19498"/>
                  </a:ext>
                </a:extLst>
              </a:tr>
              <a:tr h="428075">
                <a:tc>
                  <a:txBody>
                    <a:bodyPr/>
                    <a:lstStyle/>
                    <a:p>
                      <a:r>
                        <a:rPr lang="en-US" dirty="0"/>
                        <a:t>Tender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Bekalan</a:t>
                      </a:r>
                      <a:r>
                        <a:rPr lang="en-US" dirty="0"/>
                        <a:t>/ </a:t>
                      </a:r>
                      <a:r>
                        <a:rPr lang="en-US" dirty="0" err="1"/>
                        <a:t>Perkhidmatan</a:t>
                      </a:r>
                      <a:r>
                        <a:rPr lang="en-US" dirty="0"/>
                        <a:t>/ </a:t>
                      </a:r>
                      <a:r>
                        <a:rPr lang="en-US" dirty="0" err="1"/>
                        <a:t>Kerja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685778"/>
                  </a:ext>
                </a:extLst>
              </a:tr>
              <a:tr h="1055527">
                <a:tc>
                  <a:txBody>
                    <a:bodyPr/>
                    <a:lstStyle/>
                    <a:p>
                      <a:r>
                        <a:rPr lang="en-US" dirty="0" err="1"/>
                        <a:t>Rundingan</a:t>
                      </a:r>
                      <a:r>
                        <a:rPr lang="en-US" dirty="0"/>
                        <a:t> Terus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Bekalan</a:t>
                      </a:r>
                      <a:r>
                        <a:rPr lang="en-US" dirty="0"/>
                        <a:t>/ </a:t>
                      </a:r>
                      <a:r>
                        <a:rPr lang="en-US" dirty="0" err="1"/>
                        <a:t>Perkhidmatan</a:t>
                      </a:r>
                      <a:r>
                        <a:rPr lang="en-US" dirty="0"/>
                        <a:t>/ </a:t>
                      </a:r>
                      <a:r>
                        <a:rPr lang="en-US" dirty="0" err="1"/>
                        <a:t>Kerja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 20,000 </a:t>
                      </a:r>
                      <a:r>
                        <a:rPr lang="en-US" dirty="0" err="1"/>
                        <a:t>Perlu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mendapat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kelulusan</a:t>
                      </a:r>
                      <a:r>
                        <a:rPr lang="en-US" dirty="0"/>
                        <a:t> MOF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888559"/>
                  </a:ext>
                </a:extLst>
              </a:tr>
              <a:tr h="738869">
                <a:tc>
                  <a:txBody>
                    <a:bodyPr/>
                    <a:lstStyle/>
                    <a:p>
                      <a:r>
                        <a:rPr lang="en-US" dirty="0" err="1"/>
                        <a:t>Kontrak</a:t>
                      </a:r>
                      <a:r>
                        <a:rPr lang="en-US" dirty="0"/>
                        <a:t> Pusat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PTJ/ Pusat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Bekalan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ditetapkan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seperti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kertas</a:t>
                      </a:r>
                      <a:r>
                        <a:rPr lang="en-US" dirty="0"/>
                        <a:t> 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513035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00664-8952-4448-B7AD-541118D42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6206F-390B-4B27-8B7D-F1CEC781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25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66EB2-FABA-4F30-9E9F-9566B3113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A505C-AC66-4A4C-BAEC-F90157DC5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Pembayaran</a:t>
            </a:r>
            <a:r>
              <a:rPr lang="en-US" sz="2000" dirty="0"/>
              <a:t> </a:t>
            </a:r>
            <a:r>
              <a:rPr lang="en-US" sz="2000" dirty="0" err="1"/>
              <a:t>dibuat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bekalan</a:t>
            </a:r>
            <a:r>
              <a:rPr lang="en-US" sz="2000" dirty="0"/>
              <a:t> yang </a:t>
            </a:r>
            <a:r>
              <a:rPr lang="en-US" sz="2000" dirty="0" err="1"/>
              <a:t>belum</a:t>
            </a:r>
            <a:r>
              <a:rPr lang="en-US" sz="2000" dirty="0"/>
              <a:t> </a:t>
            </a:r>
            <a:r>
              <a:rPr lang="en-US" sz="2000" dirty="0" err="1"/>
              <a:t>disempurnakan</a:t>
            </a:r>
            <a:endParaRPr lang="en-US" sz="2000" dirty="0"/>
          </a:p>
          <a:p>
            <a:pPr lvl="1"/>
            <a:r>
              <a:rPr lang="en-US" sz="1800" dirty="0" err="1"/>
              <a:t>Lebihan</a:t>
            </a:r>
            <a:r>
              <a:rPr lang="en-US" sz="1800" dirty="0"/>
              <a:t> </a:t>
            </a:r>
            <a:r>
              <a:rPr lang="en-US" sz="1800" dirty="0" err="1"/>
              <a:t>bayaran</a:t>
            </a:r>
            <a:r>
              <a:rPr lang="en-US" sz="1800" dirty="0"/>
              <a:t> RM15,300.00</a:t>
            </a:r>
          </a:p>
          <a:p>
            <a:r>
              <a:rPr lang="en-US" sz="2000" dirty="0" err="1"/>
              <a:t>Dokumen</a:t>
            </a:r>
            <a:r>
              <a:rPr lang="en-US" sz="2000" dirty="0"/>
              <a:t> </a:t>
            </a:r>
            <a:r>
              <a:rPr lang="en-US" sz="2000" dirty="0" err="1"/>
              <a:t>penghantaran</a:t>
            </a:r>
            <a:r>
              <a:rPr lang="en-US" sz="2000" dirty="0"/>
              <a:t> </a:t>
            </a:r>
            <a:r>
              <a:rPr lang="en-US" sz="2000" dirty="0" err="1"/>
              <a:t>pembekal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lengkap</a:t>
            </a:r>
            <a:endParaRPr lang="en-US" sz="2000" dirty="0"/>
          </a:p>
          <a:p>
            <a:pPr lvl="1"/>
            <a:r>
              <a:rPr lang="en-US" sz="1800" dirty="0" err="1"/>
              <a:t>Tiada</a:t>
            </a:r>
            <a:r>
              <a:rPr lang="en-US" sz="1800" dirty="0"/>
              <a:t> </a:t>
            </a:r>
            <a:r>
              <a:rPr lang="en-US" sz="1800" dirty="0" err="1"/>
              <a:t>keterangan</a:t>
            </a:r>
            <a:r>
              <a:rPr lang="en-US" sz="1800" dirty="0"/>
              <a:t> </a:t>
            </a:r>
            <a:r>
              <a:rPr lang="en-US" sz="1800" dirty="0" err="1"/>
              <a:t>penghantaran</a:t>
            </a:r>
            <a:r>
              <a:rPr lang="en-US" sz="1800" dirty="0"/>
              <a:t>, </a:t>
            </a:r>
            <a:r>
              <a:rPr lang="en-US" sz="1800" dirty="0" err="1"/>
              <a:t>nama</a:t>
            </a:r>
            <a:r>
              <a:rPr lang="en-US" sz="1800" dirty="0"/>
              <a:t> </a:t>
            </a:r>
            <a:r>
              <a:rPr lang="en-US" sz="1800" dirty="0" err="1"/>
              <a:t>syarikat</a:t>
            </a:r>
            <a:r>
              <a:rPr lang="en-US" sz="1800" dirty="0"/>
              <a:t> dan </a:t>
            </a:r>
            <a:r>
              <a:rPr lang="en-US" sz="1800" dirty="0" err="1"/>
              <a:t>pengesahan</a:t>
            </a:r>
            <a:r>
              <a:rPr lang="en-US" sz="1800" dirty="0"/>
              <a:t> </a:t>
            </a:r>
            <a:r>
              <a:rPr lang="en-US" sz="1800" dirty="0" err="1"/>
              <a:t>penerimaan</a:t>
            </a:r>
            <a:endParaRPr lang="en-US" sz="1800" dirty="0"/>
          </a:p>
          <a:p>
            <a:pPr marL="514350" indent="-457200"/>
            <a:r>
              <a:rPr lang="en-US" sz="2000" dirty="0" err="1"/>
              <a:t>Penghantaran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dirty="0"/>
              <a:t> </a:t>
            </a:r>
            <a:r>
              <a:rPr lang="en-US" sz="2000" dirty="0" err="1"/>
              <a:t>bekalan</a:t>
            </a:r>
            <a:r>
              <a:rPr lang="en-US" sz="2000" dirty="0"/>
              <a:t> </a:t>
            </a:r>
            <a:r>
              <a:rPr lang="en-US" sz="2000" dirty="0" err="1"/>
              <a:t>dihantar</a:t>
            </a:r>
            <a:r>
              <a:rPr lang="en-US" sz="2000" dirty="0"/>
              <a:t> </a:t>
            </a:r>
            <a:r>
              <a:rPr lang="en-US" sz="2000" dirty="0" err="1"/>
              <a:t>sebelum</a:t>
            </a:r>
            <a:r>
              <a:rPr lang="en-US" sz="2000" dirty="0"/>
              <a:t> Tarikh SST</a:t>
            </a:r>
          </a:p>
          <a:p>
            <a:pPr marL="514350" indent="-457200"/>
            <a:r>
              <a:rPr lang="en-US" sz="2000" dirty="0" err="1"/>
              <a:t>Terma</a:t>
            </a:r>
            <a:r>
              <a:rPr lang="en-US" sz="2000" dirty="0"/>
              <a:t> </a:t>
            </a:r>
            <a:r>
              <a:rPr lang="en-US" sz="2000" dirty="0" err="1"/>
              <a:t>penghantaran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jelas</a:t>
            </a:r>
            <a:endParaRPr lang="en-US" sz="2000" dirty="0"/>
          </a:p>
          <a:p>
            <a:pPr marL="514350" indent="-457200"/>
            <a:r>
              <a:rPr lang="en-US" sz="2000" dirty="0" err="1"/>
              <a:t>Denda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dikenakan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kelewatan</a:t>
            </a:r>
            <a:r>
              <a:rPr lang="en-US" sz="2000" dirty="0"/>
              <a:t> </a:t>
            </a:r>
            <a:r>
              <a:rPr lang="en-US" sz="2000" dirty="0" err="1"/>
              <a:t>penghantaran</a:t>
            </a:r>
            <a:endParaRPr lang="en-US" sz="2000" dirty="0"/>
          </a:p>
          <a:p>
            <a:pPr marL="514350" indent="-457200"/>
            <a:r>
              <a:rPr lang="en-US" sz="1800" dirty="0"/>
              <a:t>Kadar </a:t>
            </a:r>
            <a:r>
              <a:rPr lang="en-US" sz="1800" dirty="0" err="1"/>
              <a:t>Denda</a:t>
            </a:r>
            <a:r>
              <a:rPr lang="en-US" sz="1800" dirty="0"/>
              <a:t> Yang </a:t>
            </a:r>
            <a:r>
              <a:rPr lang="en-US" sz="1800" dirty="0" err="1"/>
              <a:t>Dikenakan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Mengikut</a:t>
            </a:r>
            <a:r>
              <a:rPr lang="en-US" sz="1800" dirty="0"/>
              <a:t> </a:t>
            </a:r>
            <a:r>
              <a:rPr lang="en-US" sz="1800" dirty="0" err="1"/>
              <a:t>Kontrak</a:t>
            </a: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7557C-A9E4-4213-9BD1-99AA8148A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2470A-03DA-449F-B9ED-C1DDA4324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07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BCCA0-BE37-47DD-B1F9-3C3BBE69C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1A1A2-2438-48CF-A3F3-BB034201D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Kuantiti</a:t>
            </a:r>
            <a:r>
              <a:rPr lang="en-US" dirty="0"/>
              <a:t> walkie talkie yang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57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 60</a:t>
            </a:r>
          </a:p>
          <a:p>
            <a:pPr lvl="1"/>
            <a:r>
              <a:rPr lang="en-US" dirty="0" err="1"/>
              <a:t>Lebihan</a:t>
            </a:r>
            <a:r>
              <a:rPr lang="en-US" dirty="0"/>
              <a:t> </a:t>
            </a:r>
            <a:r>
              <a:rPr lang="en-US" dirty="0" err="1"/>
              <a:t>bayaran</a:t>
            </a:r>
            <a:r>
              <a:rPr lang="en-US" dirty="0"/>
              <a:t> RM4680 </a:t>
            </a:r>
          </a:p>
          <a:p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sewaan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pada </a:t>
            </a:r>
            <a:r>
              <a:rPr lang="en-US" dirty="0" err="1"/>
              <a:t>bulan</a:t>
            </a:r>
            <a:r>
              <a:rPr lang="en-US" dirty="0"/>
              <a:t>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dan PTJ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penolakan</a:t>
            </a:r>
            <a:r>
              <a:rPr lang="en-US" dirty="0"/>
              <a:t> </a:t>
            </a:r>
            <a:r>
              <a:rPr lang="en-US" dirty="0" err="1"/>
              <a:t>denda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DBCC5-1799-458A-8ADF-11F197FB4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5F36B7-DD8A-4032-B0F5-528CA4CBB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20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048F0-E5BA-4CBE-B910-B4B3A8ACB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E3CB4-7293-46B7-95FE-4C29CEF38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Rekod</a:t>
            </a:r>
            <a:r>
              <a:rPr lang="en-US" sz="2400" dirty="0"/>
              <a:t> </a:t>
            </a:r>
            <a:r>
              <a:rPr lang="en-US" sz="2400" dirty="0" err="1"/>
              <a:t>pengesahan</a:t>
            </a:r>
            <a:r>
              <a:rPr lang="en-US" sz="2400" dirty="0"/>
              <a:t> </a:t>
            </a:r>
            <a:r>
              <a:rPr lang="en-US" sz="2400" dirty="0" err="1"/>
              <a:t>perkhidmatan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pengangkutan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lupus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disediakan</a:t>
            </a:r>
            <a:r>
              <a:rPr lang="en-US" sz="2400" dirty="0"/>
              <a:t>.  </a:t>
            </a:r>
            <a:r>
              <a:rPr lang="en-US" sz="2400" dirty="0" err="1"/>
              <a:t>Pembayaran</a:t>
            </a:r>
            <a:r>
              <a:rPr lang="en-US" sz="2400" dirty="0"/>
              <a:t>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invois</a:t>
            </a:r>
            <a:r>
              <a:rPr lang="en-US" sz="2400" dirty="0"/>
              <a:t> yang </a:t>
            </a:r>
            <a:r>
              <a:rPr lang="en-US" sz="2400" dirty="0" err="1"/>
              <a:t>diterima</a:t>
            </a:r>
            <a:endParaRPr lang="en-US" sz="2400" dirty="0"/>
          </a:p>
          <a:p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penyelenggaraan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400" dirty="0" err="1"/>
              <a:t>dibuat</a:t>
            </a:r>
            <a:r>
              <a:rPr lang="en-US" sz="2400" dirty="0"/>
              <a:t> oleh </a:t>
            </a:r>
            <a:r>
              <a:rPr lang="en-US" sz="2400" dirty="0" err="1"/>
              <a:t>kontraktor</a:t>
            </a:r>
            <a:r>
              <a:rPr lang="en-US" sz="2400" dirty="0"/>
              <a:t> kerana </a:t>
            </a:r>
            <a:r>
              <a:rPr lang="en-US" sz="2400" dirty="0" err="1"/>
              <a:t>bilik</a:t>
            </a:r>
            <a:r>
              <a:rPr lang="en-US" sz="2400" dirty="0"/>
              <a:t>/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dikunci</a:t>
            </a:r>
            <a:r>
              <a:rPr lang="en-US" sz="2400" dirty="0"/>
              <a:t> (4 </a:t>
            </a:r>
            <a:r>
              <a:rPr lang="en-US" sz="2400" dirty="0" err="1"/>
              <a:t>bulan</a:t>
            </a:r>
            <a:r>
              <a:rPr lang="en-US" sz="2400" dirty="0"/>
              <a:t>) dan </a:t>
            </a:r>
            <a:r>
              <a:rPr lang="en-US" sz="2400" dirty="0" err="1"/>
              <a:t>disedari</a:t>
            </a:r>
            <a:r>
              <a:rPr lang="en-US" sz="2400" dirty="0"/>
              <a:t> </a:t>
            </a:r>
            <a:r>
              <a:rPr lang="en-US" sz="2400" dirty="0" err="1"/>
              <a:t>semasa</a:t>
            </a:r>
            <a:r>
              <a:rPr lang="en-US" sz="2400" dirty="0"/>
              <a:t> </a:t>
            </a:r>
            <a:r>
              <a:rPr lang="en-US" sz="2400" dirty="0" err="1"/>
              <a:t>pemeriksaan</a:t>
            </a:r>
            <a:r>
              <a:rPr lang="en-US" sz="2400" dirty="0"/>
              <a:t> audit</a:t>
            </a:r>
          </a:p>
          <a:p>
            <a:pPr lvl="1"/>
            <a:r>
              <a:rPr lang="en-US" sz="2000" dirty="0" err="1"/>
              <a:t>Pihak</a:t>
            </a:r>
            <a:r>
              <a:rPr lang="en-US" sz="2000" dirty="0"/>
              <a:t> </a:t>
            </a:r>
            <a:r>
              <a:rPr lang="en-US" sz="2000" dirty="0" err="1"/>
              <a:t>kontraktor</a:t>
            </a:r>
            <a:r>
              <a:rPr lang="en-US" sz="2000" dirty="0"/>
              <a:t>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menyatakan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laporan</a:t>
            </a:r>
            <a:r>
              <a:rPr lang="en-US" sz="2000" dirty="0"/>
              <a:t> </a:t>
            </a:r>
            <a:r>
              <a:rPr lang="en-US" sz="2000" dirty="0" err="1"/>
              <a:t>bulanan</a:t>
            </a:r>
            <a:r>
              <a:rPr lang="en-US" sz="2000" dirty="0"/>
              <a:t>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tiada</a:t>
            </a:r>
            <a:r>
              <a:rPr lang="en-US" sz="2000" dirty="0"/>
              <a:t> </a:t>
            </a:r>
            <a:r>
              <a:rPr lang="en-US" sz="2000" dirty="0" err="1"/>
              <a:t>tindakan</a:t>
            </a:r>
            <a:r>
              <a:rPr lang="en-US" sz="2000" dirty="0"/>
              <a:t> </a:t>
            </a:r>
            <a:r>
              <a:rPr lang="en-US" sz="2000" dirty="0" err="1"/>
              <a:t>diambil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64E84C-11A9-49E7-9540-AA34EA9D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16EBF0-E730-41F5-AED0-ABBC61A44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39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C3EA-69B1-4A94-ACD7-6917B92DF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B9359-5C3F-4978-9877-1721BB93F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Isu</a:t>
            </a:r>
            <a:r>
              <a:rPr lang="en-US" sz="2400" dirty="0"/>
              <a:t> yang </a:t>
            </a:r>
            <a:r>
              <a:rPr lang="en-US" sz="2400" dirty="0" err="1"/>
              <a:t>dibangkitkan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laporan</a:t>
            </a:r>
            <a:r>
              <a:rPr lang="en-US" sz="2400" dirty="0"/>
              <a:t> </a:t>
            </a:r>
            <a:r>
              <a:rPr lang="en-US" sz="2400" dirty="0" err="1"/>
              <a:t>kontraktor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diambil</a:t>
            </a:r>
            <a:r>
              <a:rPr lang="en-US" sz="2400" dirty="0"/>
              <a:t> </a:t>
            </a:r>
            <a:r>
              <a:rPr lang="en-US" sz="2400" dirty="0" err="1"/>
              <a:t>tindakan</a:t>
            </a:r>
            <a:r>
              <a:rPr lang="en-US" sz="2400" dirty="0"/>
              <a:t> </a:t>
            </a:r>
          </a:p>
          <a:p>
            <a:pPr lvl="1"/>
            <a:r>
              <a:rPr lang="en-US" sz="2000" dirty="0" err="1"/>
              <a:t>Pemadam</a:t>
            </a:r>
            <a:r>
              <a:rPr lang="en-US" sz="2000" dirty="0"/>
              <a:t> </a:t>
            </a:r>
            <a:r>
              <a:rPr lang="en-US" sz="2000" dirty="0" err="1"/>
              <a:t>api</a:t>
            </a:r>
            <a:r>
              <a:rPr lang="en-US" sz="2000" dirty="0"/>
              <a:t>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tamat</a:t>
            </a:r>
            <a:r>
              <a:rPr lang="en-US" sz="2000" dirty="0"/>
              <a:t> </a:t>
            </a:r>
            <a:r>
              <a:rPr lang="en-US" sz="2000" dirty="0" err="1"/>
              <a:t>tempoh</a:t>
            </a:r>
            <a:r>
              <a:rPr lang="en-US" sz="2000" dirty="0"/>
              <a:t> </a:t>
            </a:r>
            <a:r>
              <a:rPr lang="en-US" sz="2000" dirty="0" err="1"/>
              <a:t>sah</a:t>
            </a:r>
            <a:r>
              <a:rPr lang="en-US" sz="2000" dirty="0"/>
              <a:t> </a:t>
            </a:r>
            <a:r>
              <a:rPr lang="en-US" sz="2000" dirty="0" err="1"/>
              <a:t>laku</a:t>
            </a:r>
            <a:endParaRPr lang="en-US" sz="2000" dirty="0"/>
          </a:p>
          <a:p>
            <a:pPr lvl="1"/>
            <a:r>
              <a:rPr lang="en-US" sz="2000" dirty="0"/>
              <a:t>Ada </a:t>
            </a:r>
            <a:r>
              <a:rPr lang="en-US" sz="2000" dirty="0" err="1"/>
              <a:t>tumpahan</a:t>
            </a:r>
            <a:r>
              <a:rPr lang="en-US" sz="2000" dirty="0"/>
              <a:t> </a:t>
            </a:r>
            <a:r>
              <a:rPr lang="en-US" sz="2000" dirty="0" err="1"/>
              <a:t>minyak</a:t>
            </a:r>
            <a:r>
              <a:rPr lang="en-US" sz="2000" dirty="0"/>
              <a:t> di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bilik</a:t>
            </a:r>
            <a:r>
              <a:rPr lang="en-US" sz="2000" dirty="0"/>
              <a:t> </a:t>
            </a:r>
            <a:r>
              <a:rPr lang="en-US" sz="2000" dirty="0" err="1"/>
              <a:t>janakuasa</a:t>
            </a:r>
            <a:endParaRPr lang="en-US" sz="2000" dirty="0"/>
          </a:p>
          <a:p>
            <a:pPr lvl="1"/>
            <a:r>
              <a:rPr lang="en-US" sz="2000" dirty="0" err="1"/>
              <a:t>Lampu</a:t>
            </a:r>
            <a:r>
              <a:rPr lang="en-US" sz="2000" dirty="0"/>
              <a:t> </a:t>
            </a:r>
            <a:r>
              <a:rPr lang="en-US" sz="2000" dirty="0" err="1"/>
              <a:t>penunjuk</a:t>
            </a:r>
            <a:r>
              <a:rPr lang="en-US" sz="2000" dirty="0"/>
              <a:t> “ Heater On”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rosak</a:t>
            </a:r>
            <a:endParaRPr lang="en-US" sz="2000" dirty="0"/>
          </a:p>
          <a:p>
            <a:pPr lvl="1"/>
            <a:r>
              <a:rPr lang="en-US" sz="2000" dirty="0"/>
              <a:t>Panel </a:t>
            </a:r>
            <a:r>
              <a:rPr lang="en-US" sz="2000" dirty="0" err="1"/>
              <a:t>kawalan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pencegah</a:t>
            </a:r>
            <a:r>
              <a:rPr lang="en-US" sz="2000" dirty="0"/>
              <a:t> </a:t>
            </a:r>
            <a:r>
              <a:rPr lang="en-US" sz="2000" dirty="0" err="1"/>
              <a:t>kebakaran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berfungsi</a:t>
            </a:r>
            <a:r>
              <a:rPr lang="en-US" sz="2000" dirty="0"/>
              <a:t> kerana </a:t>
            </a:r>
            <a:r>
              <a:rPr lang="en-US" sz="2000" dirty="0" err="1"/>
              <a:t>tiada</a:t>
            </a:r>
            <a:r>
              <a:rPr lang="en-US" sz="2000" dirty="0"/>
              <a:t> </a:t>
            </a:r>
            <a:r>
              <a:rPr lang="en-US" sz="2000" dirty="0" err="1"/>
              <a:t>bekalan</a:t>
            </a:r>
            <a:r>
              <a:rPr lang="en-US" sz="2000" dirty="0"/>
              <a:t> </a:t>
            </a:r>
            <a:r>
              <a:rPr lang="en-US" sz="2000" dirty="0" err="1"/>
              <a:t>kuasa</a:t>
            </a:r>
            <a:endParaRPr lang="en-US" sz="2000" dirty="0"/>
          </a:p>
          <a:p>
            <a:pPr lvl="1"/>
            <a:r>
              <a:rPr lang="en-US" sz="2000" dirty="0"/>
              <a:t>Meter </a:t>
            </a:r>
            <a:r>
              <a:rPr lang="en-US" sz="2000" dirty="0" err="1"/>
              <a:t>kuasa</a:t>
            </a:r>
            <a:r>
              <a:rPr lang="en-US" sz="2000" dirty="0"/>
              <a:t> digital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litar</a:t>
            </a:r>
            <a:r>
              <a:rPr lang="en-US" sz="2000" dirty="0"/>
              <a:t> TX Feeder pada </a:t>
            </a:r>
            <a:r>
              <a:rPr lang="en-US" sz="2000" dirty="0" err="1"/>
              <a:t>papan</a:t>
            </a:r>
            <a:r>
              <a:rPr lang="en-US" sz="2000" dirty="0"/>
              <a:t> </a:t>
            </a:r>
            <a:r>
              <a:rPr lang="en-US" sz="2000" dirty="0" err="1"/>
              <a:t>suis</a:t>
            </a:r>
            <a:r>
              <a:rPr lang="en-US" sz="2000" dirty="0"/>
              <a:t> </a:t>
            </a:r>
            <a:r>
              <a:rPr lang="en-US" sz="2000" dirty="0" err="1"/>
              <a:t>rosak</a:t>
            </a:r>
            <a:r>
              <a:rPr lang="en-US" sz="2000" dirty="0"/>
              <a:t> dan </a:t>
            </a: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diganti</a:t>
            </a:r>
            <a:endParaRPr lang="en-US" sz="2000" dirty="0"/>
          </a:p>
          <a:p>
            <a:pPr lvl="1"/>
            <a:endParaRPr lang="en-US" sz="20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E1831-29A8-4343-A503-BA5781F0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16C55C-9145-4B9C-93F9-18F42818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46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56DB5-45F4-4448-8F13-961BF5D58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21268-4923-485F-8DFB-90EE41CB2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Pemantauan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penyelenggaraan</a:t>
            </a:r>
            <a:r>
              <a:rPr lang="en-US" sz="2400" dirty="0"/>
              <a:t> </a:t>
            </a:r>
            <a:r>
              <a:rPr lang="en-US" sz="2400" dirty="0" err="1"/>
              <a:t>kawasan</a:t>
            </a:r>
            <a:endParaRPr lang="en-US" sz="2400" dirty="0"/>
          </a:p>
          <a:p>
            <a:pPr lvl="1"/>
            <a:r>
              <a:rPr lang="en-US" sz="2000" dirty="0" err="1"/>
              <a:t>Perakam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disediakan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boleh</a:t>
            </a:r>
            <a:r>
              <a:rPr lang="en-US" sz="2000" dirty="0"/>
              <a:t> </a:t>
            </a:r>
            <a:r>
              <a:rPr lang="en-US" sz="2000" dirty="0" err="1"/>
              <a:t>diakses</a:t>
            </a:r>
            <a:r>
              <a:rPr lang="en-US" sz="2000" dirty="0"/>
              <a:t> pada </a:t>
            </a:r>
            <a:r>
              <a:rPr lang="en-US" sz="2000" dirty="0" err="1"/>
              <a:t>hari</a:t>
            </a:r>
            <a:r>
              <a:rPr lang="en-US" sz="2000" dirty="0"/>
              <a:t> </a:t>
            </a:r>
            <a:r>
              <a:rPr lang="en-US" sz="2000" dirty="0" err="1"/>
              <a:t>cuti</a:t>
            </a:r>
            <a:endParaRPr lang="en-US" sz="2000" dirty="0"/>
          </a:p>
          <a:p>
            <a:pPr lvl="1"/>
            <a:r>
              <a:rPr lang="en-US" sz="2000" dirty="0" err="1"/>
              <a:t>Jadual</a:t>
            </a:r>
            <a:r>
              <a:rPr lang="en-US" sz="2000" dirty="0"/>
              <a:t> </a:t>
            </a:r>
            <a:r>
              <a:rPr lang="en-US" sz="2000" dirty="0" err="1"/>
              <a:t>kekerapan</a:t>
            </a:r>
            <a:r>
              <a:rPr lang="en-US" sz="2000" dirty="0"/>
              <a:t> </a:t>
            </a:r>
            <a:r>
              <a:rPr lang="en-US" sz="2000" dirty="0" err="1"/>
              <a:t>pemantauan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diisi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lengkap</a:t>
            </a:r>
            <a:r>
              <a:rPr lang="en-US" sz="2000" dirty="0"/>
              <a:t> dan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mengikut</a:t>
            </a:r>
            <a:r>
              <a:rPr lang="en-US" sz="2000" dirty="0"/>
              <a:t> </a:t>
            </a:r>
            <a:r>
              <a:rPr lang="en-US" sz="2000" dirty="0" err="1"/>
              <a:t>kontrak</a:t>
            </a:r>
            <a:endParaRPr lang="en-US" sz="2000" dirty="0"/>
          </a:p>
          <a:p>
            <a:pPr lvl="1"/>
            <a:r>
              <a:rPr lang="en-US" sz="2000" dirty="0" err="1"/>
              <a:t>Bukti</a:t>
            </a:r>
            <a:r>
              <a:rPr lang="en-US" sz="2000" dirty="0"/>
              <a:t> </a:t>
            </a:r>
            <a:r>
              <a:rPr lang="en-US" sz="2000" dirty="0" err="1"/>
              <a:t>pelaksanaan</a:t>
            </a:r>
            <a:r>
              <a:rPr lang="en-US" sz="2000" dirty="0"/>
              <a:t> </a:t>
            </a:r>
            <a:r>
              <a:rPr lang="en-US" sz="2000" dirty="0" err="1"/>
              <a:t>penyelenggaraan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disertakan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pembayaran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0BD15-71C7-429D-908C-404A3886C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F0E4D5-6E51-4C75-8F25-BE7ED770F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79D48DB-244E-4CAE-913C-7DBCE5FC2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271292"/>
              </p:ext>
            </p:extLst>
          </p:nvPr>
        </p:nvGraphicFramePr>
        <p:xfrm>
          <a:off x="1285875" y="4649836"/>
          <a:ext cx="7005869" cy="1423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600">
                  <a:extLst>
                    <a:ext uri="{9D8B030D-6E8A-4147-A177-3AD203B41FA5}">
                      <a16:colId xmlns:a16="http://schemas.microsoft.com/office/drawing/2014/main" val="3148422773"/>
                    </a:ext>
                  </a:extLst>
                </a:gridCol>
                <a:gridCol w="2268615">
                  <a:extLst>
                    <a:ext uri="{9D8B030D-6E8A-4147-A177-3AD203B41FA5}">
                      <a16:colId xmlns:a16="http://schemas.microsoft.com/office/drawing/2014/main" val="4910138"/>
                    </a:ext>
                  </a:extLst>
                </a:gridCol>
                <a:gridCol w="1443204">
                  <a:extLst>
                    <a:ext uri="{9D8B030D-6E8A-4147-A177-3AD203B41FA5}">
                      <a16:colId xmlns:a16="http://schemas.microsoft.com/office/drawing/2014/main" val="2608450621"/>
                    </a:ext>
                  </a:extLst>
                </a:gridCol>
                <a:gridCol w="1519162">
                  <a:extLst>
                    <a:ext uri="{9D8B030D-6E8A-4147-A177-3AD203B41FA5}">
                      <a16:colId xmlns:a16="http://schemas.microsoft.com/office/drawing/2014/main" val="3218226856"/>
                    </a:ext>
                  </a:extLst>
                </a:gridCol>
                <a:gridCol w="1291288">
                  <a:extLst>
                    <a:ext uri="{9D8B030D-6E8A-4147-A177-3AD203B41FA5}">
                      <a16:colId xmlns:a16="http://schemas.microsoft.com/office/drawing/2014/main" val="6993708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1850" algn="l"/>
                          <a:tab pos="1428750" algn="l"/>
                          <a:tab pos="3946525" algn="l"/>
                          <a:tab pos="4203700" algn="l"/>
                        </a:tabLst>
                      </a:pPr>
                      <a:r>
                        <a:rPr lang="en-US" sz="1200">
                          <a:effectLst/>
                        </a:rPr>
                        <a:t>Bil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1850" algn="l"/>
                          <a:tab pos="1428750" algn="l"/>
                          <a:tab pos="3946525" algn="l"/>
                          <a:tab pos="4203700" algn="l"/>
                        </a:tabLst>
                      </a:pPr>
                      <a:r>
                        <a:rPr lang="en-US" sz="1200">
                          <a:effectLst/>
                        </a:rPr>
                        <a:t>Jenis Kerja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1850" algn="l"/>
                          <a:tab pos="1428750" algn="l"/>
                          <a:tab pos="3946525" algn="l"/>
                          <a:tab pos="4203700" algn="l"/>
                        </a:tabLst>
                      </a:pPr>
                      <a:r>
                        <a:rPr lang="en-US" sz="1200">
                          <a:effectLst/>
                        </a:rPr>
                        <a:t>Kekerapan 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1850" algn="l"/>
                          <a:tab pos="1428750" algn="l"/>
                          <a:tab pos="3946525" algn="l"/>
                          <a:tab pos="4203700" algn="l"/>
                        </a:tabLst>
                      </a:pPr>
                      <a:r>
                        <a:rPr lang="en-US" sz="1200">
                          <a:effectLst/>
                        </a:rPr>
                        <a:t>(Kontrak)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1850" algn="l"/>
                          <a:tab pos="1428750" algn="l"/>
                          <a:tab pos="3946525" algn="l"/>
                          <a:tab pos="4203700" algn="l"/>
                        </a:tabLst>
                      </a:pPr>
                      <a:r>
                        <a:rPr lang="en-US" sz="1200">
                          <a:effectLst/>
                        </a:rPr>
                        <a:t>Kekerapan 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1850" algn="l"/>
                          <a:tab pos="1428750" algn="l"/>
                          <a:tab pos="3946525" algn="l"/>
                          <a:tab pos="4203700" algn="l"/>
                        </a:tabLst>
                      </a:pPr>
                      <a:r>
                        <a:rPr lang="en-US" sz="1200">
                          <a:effectLst/>
                        </a:rPr>
                        <a:t>Jadual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1850" algn="l"/>
                          <a:tab pos="1428750" algn="l"/>
                          <a:tab pos="3946525" algn="l"/>
                          <a:tab pos="4203700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Pelaksanaan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Sebenar</a:t>
                      </a:r>
                      <a:r>
                        <a:rPr lang="en-US" sz="1200" baseline="300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6589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1850" algn="l"/>
                          <a:tab pos="1428750" algn="l"/>
                          <a:tab pos="3946525" algn="l"/>
                          <a:tab pos="4203700" algn="l"/>
                        </a:tabLst>
                      </a:pPr>
                      <a:r>
                        <a:rPr lang="en-US" sz="1200">
                          <a:effectLst/>
                        </a:rPr>
                        <a:t>1.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1850" algn="l"/>
                          <a:tab pos="1428750" algn="l"/>
                          <a:tab pos="3946525" algn="l"/>
                          <a:tab pos="4203700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Merumpai</a:t>
                      </a:r>
                      <a:r>
                        <a:rPr lang="en-US" sz="1200" dirty="0">
                          <a:effectLst/>
                        </a:rPr>
                        <a:t> dan </a:t>
                      </a:r>
                      <a:r>
                        <a:rPr lang="en-US" sz="1200" dirty="0" err="1">
                          <a:effectLst/>
                        </a:rPr>
                        <a:t>membersih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keliling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pokok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serta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kawasan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pagar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Fakulti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1850" algn="l"/>
                          <a:tab pos="1428750" algn="l"/>
                          <a:tab pos="3946525" algn="l"/>
                          <a:tab pos="4203700" algn="l"/>
                        </a:tabLst>
                      </a:pPr>
                      <a:r>
                        <a:rPr lang="en-US" sz="1200">
                          <a:effectLst/>
                        </a:rPr>
                        <a:t>1 bulan 2 kali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1850" algn="l"/>
                          <a:tab pos="1428750" algn="l"/>
                          <a:tab pos="3946525" algn="l"/>
                          <a:tab pos="4203700" algn="l"/>
                        </a:tabLst>
                      </a:pPr>
                      <a:r>
                        <a:rPr lang="en-US" sz="1200">
                          <a:effectLst/>
                        </a:rPr>
                        <a:t>2 bulan 1 kali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1850" algn="l"/>
                          <a:tab pos="1428750" algn="l"/>
                          <a:tab pos="3946525" algn="l"/>
                          <a:tab pos="4203700" algn="l"/>
                        </a:tabLst>
                      </a:pPr>
                      <a:r>
                        <a:rPr lang="en-US" sz="1200">
                          <a:effectLst/>
                        </a:rPr>
                        <a:t>2 bulan 1 kali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0558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1850" algn="l"/>
                          <a:tab pos="1428750" algn="l"/>
                          <a:tab pos="3946525" algn="l"/>
                          <a:tab pos="4203700" algn="l"/>
                        </a:tabLst>
                      </a:pPr>
                      <a:r>
                        <a:rPr lang="en-US" sz="1200">
                          <a:effectLst/>
                        </a:rPr>
                        <a:t>2.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1850" algn="l"/>
                          <a:tab pos="1428750" algn="l"/>
                          <a:tab pos="3946525" algn="l"/>
                          <a:tab pos="4203700" algn="l"/>
                        </a:tabLst>
                      </a:pPr>
                      <a:r>
                        <a:rPr lang="en-US" sz="1200">
                          <a:effectLst/>
                        </a:rPr>
                        <a:t>Membuang sampah hasil kerja.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1850" algn="l"/>
                          <a:tab pos="1428750" algn="l"/>
                          <a:tab pos="3946525" algn="l"/>
                          <a:tab pos="4203700" algn="l"/>
                        </a:tabLst>
                      </a:pPr>
                      <a:r>
                        <a:rPr lang="en-US" sz="1200">
                          <a:effectLst/>
                        </a:rPr>
                        <a:t>1 bulan 2 kali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1850" algn="l"/>
                          <a:tab pos="1428750" algn="l"/>
                          <a:tab pos="3946525" algn="l"/>
                          <a:tab pos="4203700" algn="l"/>
                        </a:tabLst>
                      </a:pPr>
                      <a:r>
                        <a:rPr lang="en-US" sz="1200">
                          <a:effectLst/>
                        </a:rPr>
                        <a:t>2 bulan 1 kali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1850" algn="l"/>
                          <a:tab pos="1428750" algn="l"/>
                          <a:tab pos="3946525" algn="l"/>
                          <a:tab pos="4203700" algn="l"/>
                        </a:tabLst>
                      </a:pPr>
                      <a:r>
                        <a:rPr lang="en-US" sz="1200" dirty="0">
                          <a:effectLst/>
                        </a:rPr>
                        <a:t>2 </a:t>
                      </a:r>
                      <a:r>
                        <a:rPr lang="en-US" sz="1200" dirty="0" err="1">
                          <a:effectLst/>
                        </a:rPr>
                        <a:t>bulan</a:t>
                      </a:r>
                      <a:r>
                        <a:rPr lang="en-US" sz="1200" dirty="0">
                          <a:effectLst/>
                        </a:rPr>
                        <a:t> 1 kali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326726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A9A20ECD-8955-4B5C-8C2D-E720A90F0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6" y="464974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A1F86F4-34B1-44DE-A3D0-296D74E73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6" y="4649741"/>
            <a:ext cx="3017837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789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C2C8-1C9B-479E-9E66-76234A60B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81CF5-E3EB-4B0E-860C-0378846DB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1672803"/>
            <a:ext cx="7596554" cy="4425355"/>
          </a:xfrm>
        </p:spPr>
        <p:txBody>
          <a:bodyPr/>
          <a:lstStyle/>
          <a:p>
            <a:r>
              <a:rPr lang="en-US" sz="2400" dirty="0" err="1"/>
              <a:t>Pembayaran</a:t>
            </a:r>
            <a:r>
              <a:rPr lang="en-US" sz="2400" dirty="0"/>
              <a:t>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invois</a:t>
            </a:r>
            <a:r>
              <a:rPr lang="en-US" sz="2400" dirty="0"/>
              <a:t> yang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nombor</a:t>
            </a:r>
            <a:r>
              <a:rPr lang="en-US" sz="2400" dirty="0"/>
              <a:t> </a:t>
            </a:r>
            <a:r>
              <a:rPr lang="en-US" sz="2400" dirty="0" err="1"/>
              <a:t>invois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pembayaran</a:t>
            </a:r>
            <a:r>
              <a:rPr lang="en-US" sz="2400" dirty="0"/>
              <a:t>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kali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bulan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endParaRPr lang="en-US" sz="2400" dirty="0"/>
          </a:p>
          <a:p>
            <a:r>
              <a:rPr lang="en-US" sz="2400" dirty="0"/>
              <a:t>Kos </a:t>
            </a:r>
            <a:r>
              <a:rPr lang="en-US" sz="2400" dirty="0" err="1"/>
              <a:t>penyelenggaraan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unit </a:t>
            </a:r>
            <a:r>
              <a:rPr lang="en-US" sz="2400" dirty="0" err="1"/>
              <a:t>termasuk</a:t>
            </a:r>
            <a:r>
              <a:rPr lang="en-US" sz="2400" dirty="0"/>
              <a:t> 2 unit load balancer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semakan</a:t>
            </a:r>
            <a:r>
              <a:rPr lang="en-US" sz="2400" dirty="0"/>
              <a:t> </a:t>
            </a:r>
            <a:r>
              <a:rPr lang="en-US" sz="2400" dirty="0" err="1"/>
              <a:t>mendapatihanya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unit load balancer dan </a:t>
            </a:r>
            <a:r>
              <a:rPr lang="en-US" sz="2400" dirty="0" err="1"/>
              <a:t>ianya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disedari</a:t>
            </a:r>
            <a:r>
              <a:rPr lang="en-US" sz="2400" dirty="0"/>
              <a:t> </a:t>
            </a:r>
            <a:r>
              <a:rPr lang="en-US" sz="2400" dirty="0" err="1"/>
              <a:t>semasa</a:t>
            </a:r>
            <a:r>
              <a:rPr lang="en-US" sz="2400" dirty="0"/>
              <a:t> </a:t>
            </a:r>
            <a:r>
              <a:rPr lang="en-US" sz="2400" dirty="0" err="1"/>
              <a:t>penyelenggan</a:t>
            </a:r>
            <a:r>
              <a:rPr lang="en-US" sz="2400" dirty="0"/>
              <a:t> </a:t>
            </a:r>
            <a:r>
              <a:rPr lang="en-US" sz="2400" dirty="0" err="1"/>
              <a:t>terdahulu</a:t>
            </a:r>
            <a:r>
              <a:rPr lang="en-US" sz="2400" dirty="0"/>
              <a:t>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pembetulan</a:t>
            </a:r>
            <a:r>
              <a:rPr lang="en-US" sz="2400" dirty="0"/>
              <a:t> dan </a:t>
            </a:r>
            <a:r>
              <a:rPr lang="en-US" sz="2400" dirty="0" err="1"/>
              <a:t>pelarasan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7CCCE-7970-4133-8688-5D4AF87F1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BB49C7-232A-4312-ADB9-B32E3E687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82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4B29D-E73C-46A7-A837-A01B8C981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4F5C9-8632-4503-8A5B-C8B513895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Kenderaan</a:t>
            </a:r>
            <a:r>
              <a:rPr lang="en-US" sz="2800" dirty="0"/>
              <a:t> </a:t>
            </a:r>
            <a:r>
              <a:rPr lang="en-US" sz="2800" dirty="0" err="1"/>
              <a:t>lori</a:t>
            </a:r>
            <a:r>
              <a:rPr lang="en-US" sz="2800" dirty="0"/>
              <a:t> compactor –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mempunyai</a:t>
            </a:r>
            <a:r>
              <a:rPr lang="en-US" sz="2800" dirty="0"/>
              <a:t> label UPM</a:t>
            </a:r>
          </a:p>
          <a:p>
            <a:r>
              <a:rPr lang="en-US" sz="2800" dirty="0"/>
              <a:t>Leach bin yang </a:t>
            </a:r>
            <a:r>
              <a:rPr lang="en-US" sz="2800" dirty="0" err="1"/>
              <a:t>sepatutnya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118 unit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semakan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mendapati</a:t>
            </a:r>
            <a:r>
              <a:rPr lang="en-US" sz="2800" dirty="0"/>
              <a:t> 114 unit.</a:t>
            </a:r>
          </a:p>
          <a:p>
            <a:pPr lvl="1"/>
            <a:r>
              <a:rPr lang="en-US" sz="2400" dirty="0" err="1"/>
              <a:t>Tiada</a:t>
            </a:r>
            <a:r>
              <a:rPr lang="en-US" sz="2400" dirty="0"/>
              <a:t> label </a:t>
            </a:r>
            <a:r>
              <a:rPr lang="en-US" sz="2400" dirty="0" err="1"/>
              <a:t>syarikat</a:t>
            </a:r>
            <a:endParaRPr lang="en-US" sz="2400" dirty="0"/>
          </a:p>
          <a:p>
            <a:pPr marL="514350" indent="-457200"/>
            <a:r>
              <a:rPr lang="en-US" sz="2800" dirty="0"/>
              <a:t>Tong </a:t>
            </a:r>
            <a:r>
              <a:rPr lang="en-US" sz="2800" dirty="0" err="1"/>
              <a:t>sampah</a:t>
            </a:r>
            <a:r>
              <a:rPr lang="en-US" sz="2800" dirty="0"/>
              <a:t> yang </a:t>
            </a:r>
            <a:r>
              <a:rPr lang="en-US" sz="2800" dirty="0" err="1"/>
              <a:t>disediakan</a:t>
            </a:r>
            <a:r>
              <a:rPr lang="en-US" sz="2800" dirty="0"/>
              <a:t> </a:t>
            </a:r>
          </a:p>
          <a:p>
            <a:pPr marL="914400" lvl="1" indent="-457200"/>
            <a:r>
              <a:rPr lang="en-US" sz="2400" dirty="0"/>
              <a:t>45 unit </a:t>
            </a:r>
            <a:r>
              <a:rPr lang="en-US" sz="2400" dirty="0" err="1"/>
              <a:t>dikenalpasti</a:t>
            </a:r>
            <a:r>
              <a:rPr lang="en-US" sz="2400" dirty="0"/>
              <a:t> </a:t>
            </a:r>
            <a:r>
              <a:rPr lang="en-US" sz="2400" dirty="0" err="1"/>
              <a:t>berbanding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60 unit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kontrak</a:t>
            </a:r>
            <a:endParaRPr lang="en-US" sz="2400" dirty="0"/>
          </a:p>
          <a:p>
            <a:pPr marL="914400" lvl="1" indent="-457200"/>
            <a:r>
              <a:rPr lang="en-US" sz="2400" dirty="0" err="1"/>
              <a:t>Tiada</a:t>
            </a:r>
            <a:r>
              <a:rPr lang="en-US" sz="2400" dirty="0"/>
              <a:t> label </a:t>
            </a:r>
            <a:r>
              <a:rPr lang="en-US" sz="2400" dirty="0" err="1"/>
              <a:t>syarikat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CB9A82-2D7D-4599-9C76-2DF82DDB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269EFE-E6A0-40A6-BD1B-EB27FC7A8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78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7F3BB-C400-430B-A891-577FA5CA4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PRESTASI PEMBEKAL</a:t>
            </a:r>
            <a:endParaRPr lang="en-MY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580BC9F-D972-4F10-945B-1468BD0F87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73724" y="2030506"/>
          <a:ext cx="7596552" cy="3509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188">
                  <a:extLst>
                    <a:ext uri="{9D8B030D-6E8A-4147-A177-3AD203B41FA5}">
                      <a16:colId xmlns:a16="http://schemas.microsoft.com/office/drawing/2014/main" val="1562275631"/>
                    </a:ext>
                  </a:extLst>
                </a:gridCol>
                <a:gridCol w="970876">
                  <a:extLst>
                    <a:ext uri="{9D8B030D-6E8A-4147-A177-3AD203B41FA5}">
                      <a16:colId xmlns:a16="http://schemas.microsoft.com/office/drawing/2014/main" val="3027454715"/>
                    </a:ext>
                  </a:extLst>
                </a:gridCol>
                <a:gridCol w="1304365">
                  <a:extLst>
                    <a:ext uri="{9D8B030D-6E8A-4147-A177-3AD203B41FA5}">
                      <a16:colId xmlns:a16="http://schemas.microsoft.com/office/drawing/2014/main" val="568367472"/>
                    </a:ext>
                  </a:extLst>
                </a:gridCol>
                <a:gridCol w="1050939">
                  <a:extLst>
                    <a:ext uri="{9D8B030D-6E8A-4147-A177-3AD203B41FA5}">
                      <a16:colId xmlns:a16="http://schemas.microsoft.com/office/drawing/2014/main" val="1483345719"/>
                    </a:ext>
                  </a:extLst>
                </a:gridCol>
                <a:gridCol w="1266092">
                  <a:extLst>
                    <a:ext uri="{9D8B030D-6E8A-4147-A177-3AD203B41FA5}">
                      <a16:colId xmlns:a16="http://schemas.microsoft.com/office/drawing/2014/main" val="2266357783"/>
                    </a:ext>
                  </a:extLst>
                </a:gridCol>
                <a:gridCol w="1266092">
                  <a:extLst>
                    <a:ext uri="{9D8B030D-6E8A-4147-A177-3AD203B41FA5}">
                      <a16:colId xmlns:a16="http://schemas.microsoft.com/office/drawing/2014/main" val="2067838096"/>
                    </a:ext>
                  </a:extLst>
                </a:gridCol>
              </a:tblGrid>
              <a:tr h="848064">
                <a:tc>
                  <a:txBody>
                    <a:bodyPr/>
                    <a:lstStyle/>
                    <a:p>
                      <a:endParaRPr lang="en-MY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TAHUN</a:t>
                      </a:r>
                      <a:endParaRPr lang="en-MY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PENILAIAN</a:t>
                      </a:r>
                      <a:endParaRPr lang="en-MY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100%</a:t>
                      </a:r>
                      <a:endParaRPr lang="en-MY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KURANG DARI 80%</a:t>
                      </a:r>
                      <a:endParaRPr lang="en-MY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PURATA</a:t>
                      </a:r>
                      <a:endParaRPr lang="en-MY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82561459"/>
                  </a:ext>
                </a:extLst>
              </a:tr>
              <a:tr h="848064">
                <a:tc>
                  <a:txBody>
                    <a:bodyPr/>
                    <a:lstStyle/>
                    <a:p>
                      <a:r>
                        <a:rPr lang="en-MY" sz="1800" dirty="0"/>
                        <a:t>BEKALAN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/>
                        <a:t>2018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/>
                        <a:t>774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/>
                        <a:t>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/>
                        <a:t>56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/>
                        <a:t>85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2068361"/>
                  </a:ext>
                </a:extLst>
              </a:tr>
              <a:tr h="848064">
                <a:tc>
                  <a:txBody>
                    <a:bodyPr/>
                    <a:lstStyle/>
                    <a:p>
                      <a:r>
                        <a:rPr lang="en-US" sz="1800" dirty="0"/>
                        <a:t>PERKHIDMATAN</a:t>
                      </a:r>
                      <a:endParaRPr lang="en-MY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2018</a:t>
                      </a:r>
                      <a:endParaRPr lang="en-MY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951</a:t>
                      </a:r>
                      <a:endParaRPr lang="en-MY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126</a:t>
                      </a:r>
                      <a:endParaRPr lang="en-MY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152</a:t>
                      </a:r>
                      <a:endParaRPr lang="en-MY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85</a:t>
                      </a:r>
                      <a:endParaRPr lang="en-MY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3977808"/>
                  </a:ext>
                </a:extLst>
              </a:tr>
              <a:tr h="482745">
                <a:tc>
                  <a:txBody>
                    <a:bodyPr/>
                    <a:lstStyle/>
                    <a:p>
                      <a:r>
                        <a:rPr lang="en-US" sz="1800" dirty="0"/>
                        <a:t>BEKALAN</a:t>
                      </a:r>
                      <a:endParaRPr lang="en-MY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2019</a:t>
                      </a:r>
                      <a:endParaRPr lang="en-MY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735</a:t>
                      </a:r>
                      <a:endParaRPr lang="en-MY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48</a:t>
                      </a:r>
                      <a:endParaRPr lang="en-MY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  <a:endParaRPr lang="en-MY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 85%</a:t>
                      </a:r>
                      <a:endParaRPr lang="en-MY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01729787"/>
                  </a:ext>
                </a:extLst>
              </a:tr>
              <a:tr h="482745">
                <a:tc>
                  <a:txBody>
                    <a:bodyPr/>
                    <a:lstStyle/>
                    <a:p>
                      <a:r>
                        <a:rPr lang="en-US" sz="1800" dirty="0"/>
                        <a:t>PERKHIDMATAN</a:t>
                      </a:r>
                      <a:endParaRPr lang="en-MY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/>
                        <a:t>2019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726</a:t>
                      </a:r>
                      <a:endParaRPr lang="en-MY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91</a:t>
                      </a:r>
                      <a:endParaRPr lang="en-MY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67</a:t>
                      </a:r>
                      <a:endParaRPr lang="en-MY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84%</a:t>
                      </a:r>
                      <a:endParaRPr lang="en-MY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00513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127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826D-1084-4BD4-A52E-1D2C9CC3E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1C3EC-C30A-4F72-9022-31F343978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Contoh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9F474E-0E11-4AD4-829E-5483FCCBD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57C09-9E6A-4C27-BE98-000ACEADB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03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40A2F-87A1-4F1D-9668-E7A36BBD7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PUNCA KETIDAKPATUHAN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F4E28-63AF-48C6-BE15-63E10EA65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Tiada</a:t>
            </a:r>
            <a:r>
              <a:rPr lang="en-US" dirty="0"/>
              <a:t> </a:t>
            </a:r>
            <a:r>
              <a:rPr lang="en-US" dirty="0" err="1"/>
              <a:t>Pemantauan</a:t>
            </a:r>
            <a:r>
              <a:rPr lang="en-US" dirty="0"/>
              <a:t> </a:t>
            </a:r>
            <a:r>
              <a:rPr lang="en-US" dirty="0" err="1"/>
              <a:t>Ketua</a:t>
            </a:r>
            <a:r>
              <a:rPr lang="en-US" dirty="0"/>
              <a:t> </a:t>
            </a:r>
            <a:r>
              <a:rPr lang="en-US" dirty="0" err="1"/>
              <a:t>Jabatan</a:t>
            </a:r>
            <a:endParaRPr lang="en-US" dirty="0"/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mahu</a:t>
            </a:r>
            <a:r>
              <a:rPr lang="en-US" dirty="0"/>
              <a:t> </a:t>
            </a:r>
            <a:r>
              <a:rPr lang="en-US" dirty="0" err="1"/>
              <a:t>patuh</a:t>
            </a:r>
            <a:r>
              <a:rPr lang="en-US" dirty="0"/>
              <a:t>/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kewangan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yang </a:t>
            </a:r>
            <a:r>
              <a:rPr lang="en-US" dirty="0" err="1"/>
              <a:t>berkuatkuasa</a:t>
            </a:r>
            <a:endParaRPr lang="en-US" dirty="0"/>
          </a:p>
          <a:p>
            <a:r>
              <a:rPr lang="en-US" dirty="0" err="1"/>
              <a:t>Terlepas</a:t>
            </a:r>
            <a:r>
              <a:rPr lang="en-US" dirty="0"/>
              <a:t> </a:t>
            </a:r>
            <a:r>
              <a:rPr lang="en-US" dirty="0" err="1"/>
              <a:t>pandang</a:t>
            </a:r>
            <a:r>
              <a:rPr lang="en-US" dirty="0"/>
              <a:t>/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pandang</a:t>
            </a:r>
            <a:r>
              <a:rPr lang="en-US" dirty="0"/>
              <a:t> </a:t>
            </a:r>
            <a:r>
              <a:rPr lang="en-US" dirty="0" err="1"/>
              <a:t>langsung</a:t>
            </a:r>
            <a:endParaRPr lang="en-US" dirty="0"/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peka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pekeliling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semasa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semasa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6E4FFE-4841-4D58-AA0A-E93D434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7D787-5384-4E55-926C-EA86E3B2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89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34F5D-46E7-4B84-B816-18F3FC614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Perolehan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324E6D0-CB60-4A60-9E6E-59492F725C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91165"/>
              </p:ext>
            </p:extLst>
          </p:nvPr>
        </p:nvGraphicFramePr>
        <p:xfrm>
          <a:off x="422275" y="1700213"/>
          <a:ext cx="7596188" cy="442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5F6DDF-050F-4F24-B613-E0170F2DC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2E210-FD90-45B1-99A4-F44B7E52C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4342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29D89-A809-456A-8E31-1AC1697BC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09B6F-D674-4C62-A13D-C3E95D928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Tiada</a:t>
            </a:r>
            <a:r>
              <a:rPr lang="en-US" sz="2400" dirty="0"/>
              <a:t> </a:t>
            </a:r>
            <a:r>
              <a:rPr lang="en-US" sz="2400" dirty="0" err="1"/>
              <a:t>perancangan</a:t>
            </a:r>
            <a:r>
              <a:rPr lang="en-US" sz="2400" dirty="0"/>
              <a:t> </a:t>
            </a:r>
            <a:r>
              <a:rPr lang="en-US" sz="2400" dirty="0" err="1"/>
              <a:t>tahunan</a:t>
            </a:r>
            <a:endParaRPr lang="en-US" sz="2400" dirty="0"/>
          </a:p>
          <a:p>
            <a:r>
              <a:rPr lang="en-US" sz="2400" dirty="0" err="1"/>
              <a:t>Keperluan</a:t>
            </a:r>
            <a:r>
              <a:rPr lang="en-US" sz="2400" dirty="0"/>
              <a:t> </a:t>
            </a:r>
            <a:r>
              <a:rPr lang="en-US" sz="2400" dirty="0" err="1"/>
              <a:t>mendesak</a:t>
            </a:r>
            <a:r>
              <a:rPr lang="en-US" sz="2400" dirty="0"/>
              <a:t> dan </a:t>
            </a:r>
            <a:r>
              <a:rPr lang="en-US" sz="2400" dirty="0" err="1"/>
              <a:t>mengelakkan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mengikut</a:t>
            </a:r>
            <a:r>
              <a:rPr lang="en-US" sz="2400" dirty="0"/>
              <a:t> </a:t>
            </a:r>
            <a:r>
              <a:rPr lang="en-US" sz="2400" dirty="0" err="1"/>
              <a:t>kaedah</a:t>
            </a:r>
            <a:r>
              <a:rPr lang="en-US" sz="2400" dirty="0"/>
              <a:t> </a:t>
            </a:r>
            <a:r>
              <a:rPr lang="en-US" sz="2400" dirty="0" err="1"/>
              <a:t>perolehan</a:t>
            </a:r>
            <a:r>
              <a:rPr lang="en-US" sz="2400" dirty="0"/>
              <a:t> yang </a:t>
            </a:r>
            <a:r>
              <a:rPr lang="en-US" sz="2400" dirty="0" err="1"/>
              <a:t>sepatutnya</a:t>
            </a:r>
            <a:r>
              <a:rPr lang="en-US" sz="2400" dirty="0"/>
              <a:t> kerana </a:t>
            </a:r>
            <a:r>
              <a:rPr lang="en-US" sz="2400" dirty="0" err="1"/>
              <a:t>mengambil</a:t>
            </a:r>
            <a:r>
              <a:rPr lang="en-US" sz="2400" dirty="0"/>
              <a:t> masa yang Panjang</a:t>
            </a:r>
          </a:p>
          <a:p>
            <a:r>
              <a:rPr lang="en-US" sz="2400" dirty="0" err="1"/>
              <a:t>Tiada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peruntukan</a:t>
            </a:r>
            <a:r>
              <a:rPr lang="en-US" sz="2400" dirty="0"/>
              <a:t> </a:t>
            </a:r>
            <a:r>
              <a:rPr lang="en-US" sz="2400" dirty="0" err="1"/>
              <a:t>kewangan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mencukupi</a:t>
            </a:r>
            <a:endParaRPr lang="en-US" sz="2400" dirty="0"/>
          </a:p>
          <a:p>
            <a:pPr lvl="1"/>
            <a:r>
              <a:rPr lang="en-US" sz="2000" dirty="0" err="1"/>
              <a:t>Contohnya</a:t>
            </a:r>
            <a:r>
              <a:rPr lang="en-US" sz="2000" dirty="0"/>
              <a:t> </a:t>
            </a:r>
            <a:r>
              <a:rPr lang="en-US" sz="2000" dirty="0" err="1"/>
              <a:t>peolehan</a:t>
            </a:r>
            <a:r>
              <a:rPr lang="en-US" sz="2000" dirty="0"/>
              <a:t> </a:t>
            </a:r>
            <a:r>
              <a:rPr lang="en-US" sz="2000" dirty="0" err="1"/>
              <a:t>dibuat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bulanan</a:t>
            </a:r>
            <a:r>
              <a:rPr lang="en-US" sz="2000" dirty="0"/>
              <a:t>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peruntukan</a:t>
            </a:r>
            <a:r>
              <a:rPr lang="en-US" sz="2000" dirty="0"/>
              <a:t> yang </a:t>
            </a:r>
            <a:r>
              <a:rPr lang="en-US" sz="2000" dirty="0" err="1"/>
              <a:t>ada</a:t>
            </a:r>
            <a:r>
              <a:rPr lang="en-US" sz="2000" dirty="0"/>
              <a:t> kerana </a:t>
            </a:r>
            <a:r>
              <a:rPr lang="en-US" sz="2000" dirty="0" err="1"/>
              <a:t>sekiranya</a:t>
            </a:r>
            <a:r>
              <a:rPr lang="en-US" sz="2000" dirty="0"/>
              <a:t> </a:t>
            </a:r>
            <a:r>
              <a:rPr lang="en-US" sz="2000" dirty="0" err="1"/>
              <a:t>perolehan</a:t>
            </a:r>
            <a:r>
              <a:rPr lang="en-US" sz="2000" dirty="0"/>
              <a:t> </a:t>
            </a:r>
            <a:r>
              <a:rPr lang="en-US" sz="2000" dirty="0" err="1"/>
              <a:t>dibuat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sebutharga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tempoh</a:t>
            </a:r>
            <a:r>
              <a:rPr lang="en-US" sz="2000" dirty="0"/>
              <a:t> </a:t>
            </a:r>
            <a:r>
              <a:rPr lang="en-US" sz="2000" dirty="0" err="1"/>
              <a:t>setahu</a:t>
            </a:r>
            <a:r>
              <a:rPr lang="en-US" sz="2000" dirty="0"/>
              <a:t>, </a:t>
            </a:r>
            <a:r>
              <a:rPr lang="en-US" sz="2000" dirty="0" err="1"/>
              <a:t>peruntukan</a:t>
            </a:r>
            <a:r>
              <a:rPr lang="en-US" sz="2000" dirty="0"/>
              <a:t> </a:t>
            </a:r>
            <a:r>
              <a:rPr lang="en-US" sz="2000" dirty="0" err="1"/>
              <a:t>sedia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mencukupi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5D17B6-6225-4FE3-9CB1-D64191B85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09FD4-0375-4D2C-AB62-43A48A8D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041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4F550-AE3B-423E-8178-A4032D84A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ACA37-F3A2-409C-BEB1-C41B4F4A8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Kecuaian</a:t>
            </a:r>
            <a:r>
              <a:rPr lang="en-US" sz="2800" dirty="0"/>
              <a:t> </a:t>
            </a:r>
            <a:r>
              <a:rPr lang="en-US" sz="2800" dirty="0" err="1"/>
              <a:t>pegawai</a:t>
            </a:r>
            <a:endParaRPr lang="en-US" sz="2800" dirty="0"/>
          </a:p>
          <a:p>
            <a:r>
              <a:rPr lang="en-US" sz="2800" dirty="0" err="1"/>
              <a:t>Pertukaran</a:t>
            </a:r>
            <a:r>
              <a:rPr lang="en-US" sz="2800" dirty="0"/>
              <a:t> </a:t>
            </a:r>
            <a:r>
              <a:rPr lang="en-US" sz="2800" dirty="0" err="1"/>
              <a:t>pegawai</a:t>
            </a:r>
            <a:r>
              <a:rPr lang="en-US" sz="2800" dirty="0"/>
              <a:t>/ </a:t>
            </a:r>
            <a:r>
              <a:rPr lang="en-US" sz="2800" dirty="0" err="1"/>
              <a:t>kadar</a:t>
            </a:r>
            <a:r>
              <a:rPr lang="en-US" sz="2800" dirty="0"/>
              <a:t> </a:t>
            </a:r>
            <a:r>
              <a:rPr lang="en-US" sz="2800" dirty="0" err="1"/>
              <a:t>pusingan</a:t>
            </a:r>
            <a:r>
              <a:rPr lang="en-US" sz="2800" dirty="0"/>
              <a:t> </a:t>
            </a:r>
            <a:r>
              <a:rPr lang="en-US" sz="2800" dirty="0" err="1"/>
              <a:t>pegawai</a:t>
            </a:r>
            <a:r>
              <a:rPr lang="en-US" sz="2800" dirty="0"/>
              <a:t> yang </a:t>
            </a:r>
            <a:r>
              <a:rPr lang="en-US" sz="2800" dirty="0" err="1"/>
              <a:t>tinggi</a:t>
            </a:r>
            <a:endParaRPr lang="en-US" sz="2800" dirty="0"/>
          </a:p>
          <a:p>
            <a:r>
              <a:rPr lang="en-US" sz="2800" dirty="0" err="1"/>
              <a:t>Pegawai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bertukar</a:t>
            </a:r>
            <a:r>
              <a:rPr lang="en-US" sz="2800" dirty="0"/>
              <a:t> dan </a:t>
            </a:r>
            <a:r>
              <a:rPr lang="en-US" sz="2800" dirty="0" err="1"/>
              <a:t>menganggap</a:t>
            </a:r>
            <a:r>
              <a:rPr lang="en-US" sz="2800" dirty="0"/>
              <a:t> </a:t>
            </a:r>
            <a:r>
              <a:rPr lang="en-US" sz="2800" dirty="0" err="1"/>
              <a:t>amalan</a:t>
            </a:r>
            <a:r>
              <a:rPr lang="en-US" sz="2800" dirty="0"/>
              <a:t> yang </a:t>
            </a:r>
            <a:r>
              <a:rPr lang="en-US" sz="2800" dirty="0" err="1"/>
              <a:t>dibuat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betul</a:t>
            </a:r>
            <a:r>
              <a:rPr lang="en-US" sz="2800" dirty="0"/>
              <a:t> dan </a:t>
            </a:r>
            <a:r>
              <a:rPr lang="en-US" sz="2800" dirty="0" err="1"/>
              <a:t>dijadikan</a:t>
            </a:r>
            <a:r>
              <a:rPr lang="en-US" sz="2800" dirty="0"/>
              <a:t> </a:t>
            </a:r>
            <a:r>
              <a:rPr lang="en-US" sz="2800" dirty="0" err="1"/>
              <a:t>tempat</a:t>
            </a:r>
            <a:r>
              <a:rPr lang="en-US" sz="2800" dirty="0"/>
              <a:t> </a:t>
            </a:r>
            <a:r>
              <a:rPr lang="en-US" sz="2800" dirty="0" err="1"/>
              <a:t>rujukan</a:t>
            </a:r>
            <a:r>
              <a:rPr lang="en-US" sz="2800" dirty="0"/>
              <a:t> oleh </a:t>
            </a:r>
            <a:r>
              <a:rPr lang="en-US" sz="2800" dirty="0" err="1"/>
              <a:t>pekerja</a:t>
            </a:r>
            <a:r>
              <a:rPr lang="en-US" sz="2800" dirty="0"/>
              <a:t> yang lain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E6ACE-36D1-4EB2-B6C9-EA8A1F4E4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E082B-19DA-45F1-92D6-8B92DAED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46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EFEE0-B742-4024-8876-552876B84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SIKAP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272F3-CD34-4ED3-87EC-BA82348AD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828029-6943-408B-8B83-30515B9B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6A1E9B2-0158-4CC9-A83B-FA494C07B0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50794"/>
              </p:ext>
            </p:extLst>
          </p:nvPr>
        </p:nvGraphicFramePr>
        <p:xfrm>
          <a:off x="422275" y="1700213"/>
          <a:ext cx="8479678" cy="442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16105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DD2D6-44D5-40A5-BD19-11236F1E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5EB2C-335E-424D-94B0-2A036508D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6CE08-A434-4FBF-8E33-585BF7082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https://www.academyofexperts.org/sites/default/files/know-the-rules.png">
            <a:extLst>
              <a:ext uri="{FF2B5EF4-FFF2-40B4-BE49-F238E27FC236}">
                <a16:creationId xmlns:a16="http://schemas.microsoft.com/office/drawing/2014/main" id="{EF992B22-8155-4B0C-99C1-B23E02B4CD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69" y="2289175"/>
            <a:ext cx="48768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0386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6A7A4-060C-4549-ACD4-422ABF1DD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E4DC2-F4A2-4A65-A34F-EA1276D9E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CDF92-07D8-494E-BCC7-E1D72EF2F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82A0CE-4FA6-4AB1-8427-631DBA9D8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AB4A20-513A-4A9A-9E2E-570CF368282F}"/>
              </a:ext>
            </a:extLst>
          </p:cNvPr>
          <p:cNvSpPr/>
          <p:nvPr/>
        </p:nvSpPr>
        <p:spPr>
          <a:xfrm>
            <a:off x="2683982" y="2967335"/>
            <a:ext cx="3776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Terima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kasih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942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894DC-21B5-438B-819D-01700C3C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Tanggungjawab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4B315-7A09-4270-8FBB-E988144AB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0" y="1700809"/>
            <a:ext cx="8574051" cy="4425355"/>
          </a:xfrm>
        </p:spPr>
        <p:txBody>
          <a:bodyPr/>
          <a:lstStyle/>
          <a:p>
            <a:r>
              <a:rPr lang="en-MY" sz="2800" dirty="0" err="1"/>
              <a:t>Pegawai</a:t>
            </a:r>
            <a:r>
              <a:rPr lang="en-MY" sz="2800" dirty="0"/>
              <a:t> </a:t>
            </a:r>
            <a:r>
              <a:rPr lang="en-MY" sz="2800" dirty="0" err="1"/>
              <a:t>Pengawal</a:t>
            </a:r>
            <a:r>
              <a:rPr lang="en-MY" sz="2800" dirty="0"/>
              <a:t> </a:t>
            </a:r>
            <a:r>
              <a:rPr lang="en-MY" sz="2800" dirty="0" err="1"/>
              <a:t>adalah</a:t>
            </a:r>
            <a:r>
              <a:rPr lang="en-MY" sz="2800" dirty="0"/>
              <a:t> </a:t>
            </a:r>
            <a:r>
              <a:rPr lang="en-MY" sz="2800" dirty="0" err="1"/>
              <a:t>bertanggungjawab</a:t>
            </a:r>
            <a:r>
              <a:rPr lang="en-MY" sz="2800" dirty="0"/>
              <a:t> </a:t>
            </a:r>
            <a:r>
              <a:rPr lang="en-MY" sz="2800" dirty="0" err="1"/>
              <a:t>untuk</a:t>
            </a:r>
            <a:r>
              <a:rPr lang="en-MY" sz="2800" dirty="0"/>
              <a:t> </a:t>
            </a:r>
            <a:r>
              <a:rPr lang="en-MY" sz="2800" dirty="0" err="1"/>
              <a:t>memastikan</a:t>
            </a:r>
            <a:r>
              <a:rPr lang="en-MY" sz="2800" dirty="0"/>
              <a:t> </a:t>
            </a:r>
            <a:r>
              <a:rPr lang="fi-FI" sz="2800" dirty="0"/>
              <a:t>semua urusan perolehan yang dilaksanakan mengikut peraturan </a:t>
            </a:r>
            <a:r>
              <a:rPr lang="en-MY" sz="2800" dirty="0" err="1"/>
              <a:t>kewangan</a:t>
            </a:r>
            <a:r>
              <a:rPr lang="en-MY" sz="2800" dirty="0"/>
              <a:t> dan </a:t>
            </a:r>
            <a:r>
              <a:rPr lang="en-MY" sz="2800" dirty="0" err="1"/>
              <a:t>prinsip</a:t>
            </a:r>
            <a:r>
              <a:rPr lang="en-MY" sz="2800" dirty="0"/>
              <a:t> </a:t>
            </a:r>
            <a:r>
              <a:rPr lang="en-MY" sz="2800" dirty="0" err="1"/>
              <a:t>serta</a:t>
            </a:r>
            <a:r>
              <a:rPr lang="en-MY" sz="2800" dirty="0"/>
              <a:t> </a:t>
            </a:r>
            <a:r>
              <a:rPr lang="en-MY" sz="2800" dirty="0" err="1"/>
              <a:t>dasar</a:t>
            </a:r>
            <a:r>
              <a:rPr lang="en-MY" sz="2800" dirty="0"/>
              <a:t> </a:t>
            </a:r>
            <a:r>
              <a:rPr lang="en-MY" sz="2800" dirty="0" err="1"/>
              <a:t>perolehan</a:t>
            </a:r>
            <a:r>
              <a:rPr lang="en-MY" sz="2800" dirty="0"/>
              <a:t> yang </a:t>
            </a:r>
            <a:r>
              <a:rPr lang="en-MY" sz="2800" dirty="0" err="1"/>
              <a:t>ditetapkan</a:t>
            </a:r>
            <a:r>
              <a:rPr lang="en-MY" sz="2800" dirty="0"/>
              <a:t>.  </a:t>
            </a:r>
            <a:r>
              <a:rPr lang="en-MY" sz="2800" dirty="0" err="1"/>
              <a:t>Sebarang</a:t>
            </a:r>
            <a:r>
              <a:rPr lang="en-MY" sz="2800" dirty="0"/>
              <a:t> </a:t>
            </a:r>
            <a:r>
              <a:rPr lang="en-MY" sz="2800" dirty="0" err="1"/>
              <a:t>pelanggaran</a:t>
            </a:r>
            <a:r>
              <a:rPr lang="en-MY" sz="2800" dirty="0"/>
              <a:t> </a:t>
            </a:r>
            <a:r>
              <a:rPr lang="en-MY" sz="2800" dirty="0" err="1"/>
              <a:t>terhadap</a:t>
            </a:r>
            <a:r>
              <a:rPr lang="en-MY" sz="2800" dirty="0"/>
              <a:t> </a:t>
            </a:r>
            <a:r>
              <a:rPr lang="en-MY" sz="2800" dirty="0" err="1"/>
              <a:t>peraturan</a:t>
            </a:r>
            <a:r>
              <a:rPr lang="en-MY" sz="2800" dirty="0"/>
              <a:t> yang </a:t>
            </a:r>
            <a:r>
              <a:rPr lang="en-MY" sz="2800" dirty="0" err="1"/>
              <a:t>ditetapkan</a:t>
            </a:r>
            <a:r>
              <a:rPr lang="en-MY" sz="2800" dirty="0"/>
              <a:t> </a:t>
            </a:r>
            <a:r>
              <a:rPr lang="en-MY" sz="2800" dirty="0" err="1"/>
              <a:t>hendaklah</a:t>
            </a:r>
            <a:r>
              <a:rPr lang="en-MY" sz="2800" dirty="0"/>
              <a:t> </a:t>
            </a:r>
            <a:r>
              <a:rPr lang="en-MY" sz="2800" dirty="0" err="1"/>
              <a:t>diambil</a:t>
            </a:r>
            <a:r>
              <a:rPr lang="en-MY" sz="2800" dirty="0"/>
              <a:t> </a:t>
            </a:r>
            <a:r>
              <a:rPr lang="en-MY" sz="2800" dirty="0" err="1"/>
              <a:t>tindakan</a:t>
            </a:r>
            <a:r>
              <a:rPr lang="en-MY" sz="2800" dirty="0"/>
              <a:t> </a:t>
            </a:r>
            <a:r>
              <a:rPr lang="en-MY" sz="2800" dirty="0" err="1"/>
              <a:t>sewajarnya</a:t>
            </a:r>
            <a:r>
              <a:rPr lang="en-MY" sz="2800" dirty="0"/>
              <a:t> </a:t>
            </a:r>
            <a:r>
              <a:rPr lang="en-MY" sz="2800" dirty="0" err="1"/>
              <a:t>seperti</a:t>
            </a:r>
            <a:r>
              <a:rPr lang="en-MY" sz="2800" dirty="0"/>
              <a:t> yang </a:t>
            </a:r>
            <a:r>
              <a:rPr lang="en-MY" sz="2800" dirty="0" err="1"/>
              <a:t>ditetapkan</a:t>
            </a:r>
            <a:r>
              <a:rPr lang="en-MY" sz="2800" dirty="0"/>
              <a:t>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5613E3-3B10-40E9-9BE6-7F29121DF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60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IMPLIKASI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317873"/>
              </p:ext>
            </p:extLst>
          </p:nvPr>
        </p:nvGraphicFramePr>
        <p:xfrm>
          <a:off x="422275" y="1700213"/>
          <a:ext cx="7596188" cy="442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4522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FB7EC-A7F6-472F-8DB5-100FEE957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12" y="759842"/>
            <a:ext cx="8969188" cy="868958"/>
          </a:xfrm>
        </p:spPr>
        <p:txBody>
          <a:bodyPr/>
          <a:lstStyle/>
          <a:p>
            <a:r>
              <a:rPr lang="en-US" sz="3200" dirty="0" err="1"/>
              <a:t>Rujukan</a:t>
            </a:r>
            <a:r>
              <a:rPr lang="en-US" sz="3200" dirty="0"/>
              <a:t> </a:t>
            </a:r>
            <a:r>
              <a:rPr lang="en-US" sz="3200" dirty="0" err="1"/>
              <a:t>Tindakan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Yang </a:t>
            </a:r>
            <a:r>
              <a:rPr lang="en-US" sz="3200" dirty="0" err="1"/>
              <a:t>Boleh</a:t>
            </a:r>
            <a:r>
              <a:rPr lang="en-US" sz="3200" dirty="0"/>
              <a:t> </a:t>
            </a:r>
            <a:r>
              <a:rPr lang="en-US" sz="3200" dirty="0" err="1"/>
              <a:t>Dikenakan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E4B9A-39DA-416F-94BC-1699FF236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0" y="1922929"/>
            <a:ext cx="8721969" cy="4203235"/>
          </a:xfrm>
        </p:spPr>
        <p:txBody>
          <a:bodyPr/>
          <a:lstStyle/>
          <a:p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dikenakan</a:t>
            </a:r>
            <a:r>
              <a:rPr lang="en-US" sz="2400" dirty="0"/>
              <a:t> </a:t>
            </a:r>
            <a:r>
              <a:rPr lang="en-US" sz="2400" dirty="0" err="1"/>
              <a:t>surcaj</a:t>
            </a:r>
            <a:r>
              <a:rPr lang="en-US" sz="2400" dirty="0"/>
              <a:t>  (</a:t>
            </a:r>
            <a:r>
              <a:rPr lang="en-US" sz="2400" dirty="0" err="1"/>
              <a:t>mengikut</a:t>
            </a:r>
            <a:r>
              <a:rPr lang="en-US" sz="2400" dirty="0"/>
              <a:t> </a:t>
            </a:r>
            <a:r>
              <a:rPr lang="en-US" sz="2400" dirty="0" err="1"/>
              <a:t>Akta</a:t>
            </a:r>
            <a:r>
              <a:rPr lang="en-US" sz="2400" dirty="0"/>
              <a:t> , </a:t>
            </a:r>
            <a:r>
              <a:rPr lang="en-US" sz="2400" dirty="0" err="1"/>
              <a:t>jadual</a:t>
            </a:r>
            <a:r>
              <a:rPr lang="en-US" sz="2400" dirty="0"/>
              <a:t> 14)</a:t>
            </a:r>
          </a:p>
          <a:p>
            <a:pPr marL="457200" lvl="1" indent="0">
              <a:buNone/>
            </a:pPr>
            <a:r>
              <a:rPr lang="en-US" sz="2000" dirty="0"/>
              <a:t>(b) </a:t>
            </a:r>
            <a:r>
              <a:rPr lang="en-US" sz="2000" dirty="0" err="1"/>
              <a:t>Pembayaran</a:t>
            </a:r>
            <a:r>
              <a:rPr lang="en-US" sz="2000" dirty="0"/>
              <a:t> wang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Sepatutnya</a:t>
            </a:r>
            <a:r>
              <a:rPr lang="en-US" sz="2000" dirty="0"/>
              <a:t> (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Diluluskan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Sewajarnya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sz="2000" dirty="0"/>
              <a:t>(c)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,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apa-apa</a:t>
            </a:r>
            <a:r>
              <a:rPr lang="en-US" sz="2000" dirty="0"/>
              <a:t> </a:t>
            </a:r>
            <a:r>
              <a:rPr lang="en-US" sz="2000" dirty="0" err="1"/>
              <a:t>kekurangan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(d)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gagal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apa-apa</a:t>
            </a:r>
            <a:r>
              <a:rPr lang="en-US" sz="2000" dirty="0"/>
              <a:t> </a:t>
            </a:r>
            <a:r>
              <a:rPr lang="en-US" sz="2000" dirty="0" err="1"/>
              <a:t>pembayaran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A4778F-F45F-444C-AC6A-5ECF4ECF7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952A6-1C0D-45F1-9C51-F42606846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21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F9E43-8F31-4C88-AAE0-DD85554A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 59: BAYARAN SUCI HATI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F1AA7-0B7A-4463-B1D8-151C4F403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0" y="1700809"/>
            <a:ext cx="8264769" cy="6327085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err="1"/>
              <a:t>tatacara</a:t>
            </a:r>
            <a:r>
              <a:rPr lang="en-US" sz="2400" dirty="0"/>
              <a:t> </a:t>
            </a:r>
            <a:r>
              <a:rPr lang="en-US" sz="2400" dirty="0" err="1"/>
              <a:t>pembayaran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perolehan</a:t>
            </a:r>
            <a:r>
              <a:rPr lang="en-US" sz="2400" dirty="0"/>
              <a:t> </a:t>
            </a:r>
            <a:r>
              <a:rPr lang="en-US" sz="2400" dirty="0" err="1"/>
              <a:t>sesuatu</a:t>
            </a:r>
            <a:r>
              <a:rPr lang="en-US" sz="2400" dirty="0"/>
              <a:t> </a:t>
            </a:r>
            <a:r>
              <a:rPr lang="en-US" sz="2400" dirty="0" err="1"/>
              <a:t>bekalan</a:t>
            </a:r>
            <a:r>
              <a:rPr lang="en-US" sz="2400" dirty="0"/>
              <a:t>, </a:t>
            </a:r>
            <a:r>
              <a:rPr lang="en-US" sz="2400" dirty="0" err="1"/>
              <a:t>perkhidmatan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yang </a:t>
            </a:r>
            <a:r>
              <a:rPr lang="en-US" sz="2400" dirty="0" err="1"/>
              <a:t>dipesan</a:t>
            </a:r>
            <a:r>
              <a:rPr lang="en-US" sz="2400" dirty="0"/>
              <a:t>, </a:t>
            </a:r>
            <a:r>
              <a:rPr lang="en-US" sz="2400" dirty="0" err="1"/>
              <a:t>dibekalkan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dilaksanakan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suci</a:t>
            </a:r>
            <a:r>
              <a:rPr lang="en-US" sz="2400" dirty="0"/>
              <a:t> </a:t>
            </a:r>
            <a:r>
              <a:rPr lang="en-US" sz="2400" dirty="0" err="1"/>
              <a:t>hati</a:t>
            </a:r>
            <a:r>
              <a:rPr lang="en-US" sz="2400" dirty="0"/>
              <a:t>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menyalahi</a:t>
            </a:r>
            <a:r>
              <a:rPr lang="en-US" sz="2400" dirty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kewangan</a:t>
            </a:r>
            <a:r>
              <a:rPr lang="en-US" sz="2400" dirty="0"/>
              <a:t> yang </a:t>
            </a:r>
            <a:r>
              <a:rPr lang="en-US" sz="2400" dirty="0" err="1"/>
              <a:t>berkuat</a:t>
            </a:r>
            <a:r>
              <a:rPr lang="en-US" sz="2400" dirty="0"/>
              <a:t> </a:t>
            </a:r>
            <a:r>
              <a:rPr lang="en-US" sz="2400" dirty="0" err="1"/>
              <a:t>kuasa</a:t>
            </a:r>
            <a:r>
              <a:rPr lang="en-US" sz="2400" dirty="0"/>
              <a:t>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err="1"/>
              <a:t>Pembayaran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dicaj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pendahuluan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(PYB)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Jawatankuasa</a:t>
            </a:r>
            <a:r>
              <a:rPr lang="en-US" sz="2400" dirty="0"/>
              <a:t> </a:t>
            </a:r>
            <a:r>
              <a:rPr lang="en-US" sz="2400" dirty="0" err="1"/>
              <a:t>Siasatan</a:t>
            </a:r>
            <a:r>
              <a:rPr lang="en-US" sz="2400" dirty="0"/>
              <a:t> </a:t>
            </a:r>
            <a:r>
              <a:rPr lang="en-US" sz="2400" dirty="0" err="1"/>
              <a:t>mengenalpasti</a:t>
            </a:r>
            <a:r>
              <a:rPr lang="en-US" sz="2400" dirty="0"/>
              <a:t> </a:t>
            </a:r>
            <a:r>
              <a:rPr lang="en-US" sz="2400" dirty="0" err="1"/>
              <a:t>punca</a:t>
            </a:r>
            <a:r>
              <a:rPr lang="en-US" sz="2400" dirty="0"/>
              <a:t> </a:t>
            </a:r>
            <a:r>
              <a:rPr lang="en-US" sz="2400" dirty="0" err="1"/>
              <a:t>berlakunya</a:t>
            </a:r>
            <a:r>
              <a:rPr lang="en-US" sz="2400" dirty="0"/>
              <a:t> </a:t>
            </a:r>
            <a:r>
              <a:rPr lang="en-US" sz="2400" dirty="0" err="1"/>
              <a:t>perolehan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menyalahi</a:t>
            </a:r>
            <a:r>
              <a:rPr lang="en-US" sz="2400" dirty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kewangan</a:t>
            </a:r>
            <a:r>
              <a:rPr lang="en-US" sz="2400" dirty="0"/>
              <a:t> yang </a:t>
            </a:r>
            <a:r>
              <a:rPr lang="en-US" sz="2400" dirty="0" err="1"/>
              <a:t>berkuatkuasa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mengesyorkan</a:t>
            </a:r>
            <a:r>
              <a:rPr lang="en-US" sz="2400" dirty="0"/>
              <a:t> </a:t>
            </a:r>
            <a:r>
              <a:rPr lang="en-US" sz="2400" dirty="0" err="1"/>
              <a:t>tindakan</a:t>
            </a:r>
            <a:r>
              <a:rPr lang="en-US" sz="2400" dirty="0"/>
              <a:t> </a:t>
            </a:r>
            <a:r>
              <a:rPr lang="en-US" sz="2400" dirty="0" err="1"/>
              <a:t>surcaj</a:t>
            </a:r>
            <a:r>
              <a:rPr lang="en-US" sz="2400" dirty="0"/>
              <a:t> dan/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tatatertib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PYB.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5099F-94ED-4C3F-9DA4-3529E7C23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815B7-CC4E-4607-891A-E468506A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00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8CCAD-8033-4BFC-9AEA-553291586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Perbelanjaan</a:t>
            </a:r>
            <a:r>
              <a:rPr lang="en-US" dirty="0"/>
              <a:t> </a:t>
            </a:r>
            <a:r>
              <a:rPr lang="en-US" dirty="0" err="1"/>
              <a:t>darurat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646AF-2A73-4BCD-9774-CCAC140FC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 err="1"/>
              <a:t>Darurat</a:t>
            </a:r>
            <a:r>
              <a:rPr lang="en-US" sz="2000" dirty="0"/>
              <a:t> </a:t>
            </a:r>
            <a:r>
              <a:rPr lang="en-US" sz="2000" dirty="0" err="1"/>
              <a:t>boleh</a:t>
            </a:r>
            <a:r>
              <a:rPr lang="en-US" sz="2000" dirty="0"/>
              <a:t> </a:t>
            </a:r>
            <a:r>
              <a:rPr lang="en-US" sz="2000" dirty="0" err="1"/>
              <a:t>ditakrifkan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kejadian</a:t>
            </a:r>
            <a:r>
              <a:rPr lang="en-US" sz="2000" dirty="0"/>
              <a:t> yang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kecemasan</a:t>
            </a:r>
            <a:r>
              <a:rPr lang="en-US" sz="2000" dirty="0"/>
              <a:t> </a:t>
            </a:r>
            <a:r>
              <a:rPr lang="nn-NO" sz="2000" dirty="0"/>
              <a:t>dan/atau luar biasa yang memerlukan tindakan serta merta supaya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menjejaskan</a:t>
            </a:r>
            <a:r>
              <a:rPr lang="en-US" sz="2000" dirty="0"/>
              <a:t> </a:t>
            </a:r>
            <a:r>
              <a:rPr lang="en-US" sz="2000" dirty="0" err="1"/>
              <a:t>kepentingan</a:t>
            </a:r>
            <a:r>
              <a:rPr lang="en-US" sz="2000" dirty="0"/>
              <a:t> </a:t>
            </a:r>
            <a:r>
              <a:rPr lang="en-US" sz="2000" dirty="0" err="1"/>
              <a:t>awam</a:t>
            </a:r>
            <a:r>
              <a:rPr lang="en-US" sz="2000" dirty="0"/>
              <a:t>, </a:t>
            </a:r>
            <a:r>
              <a:rPr lang="en-US" sz="2000" dirty="0" err="1"/>
              <a:t>penyampaian</a:t>
            </a:r>
            <a:r>
              <a:rPr lang="en-US" sz="2000" dirty="0"/>
              <a:t> </a:t>
            </a:r>
            <a:r>
              <a:rPr lang="en-US" sz="2000" dirty="0" err="1"/>
              <a:t>perkhidmatan</a:t>
            </a:r>
            <a:r>
              <a:rPr lang="en-US" sz="2000" dirty="0"/>
              <a:t> Kerajaan, </a:t>
            </a:r>
            <a:r>
              <a:rPr lang="en-US" sz="2000" dirty="0" err="1"/>
              <a:t>mengekang</a:t>
            </a:r>
            <a:r>
              <a:rPr lang="en-US" sz="2000" dirty="0"/>
              <a:t> </a:t>
            </a:r>
            <a:r>
              <a:rPr lang="en-US" sz="2000" dirty="0" err="1"/>
              <a:t>berlakunya</a:t>
            </a:r>
            <a:r>
              <a:rPr lang="en-US" sz="2000" dirty="0"/>
              <a:t> </a:t>
            </a:r>
            <a:r>
              <a:rPr lang="en-US" sz="2000" dirty="0" err="1"/>
              <a:t>kerosakan</a:t>
            </a:r>
            <a:r>
              <a:rPr lang="en-US" sz="2000" dirty="0"/>
              <a:t> </a:t>
            </a:r>
            <a:r>
              <a:rPr lang="en-US" sz="2000" dirty="0" err="1"/>
              <a:t>berterusan</a:t>
            </a:r>
            <a:r>
              <a:rPr lang="en-US" sz="2000" dirty="0"/>
              <a:t> dan </a:t>
            </a:r>
            <a:r>
              <a:rPr lang="en-US" sz="2000" dirty="0" err="1"/>
              <a:t>menyekat</a:t>
            </a:r>
            <a:r>
              <a:rPr lang="en-US" sz="2000" dirty="0"/>
              <a:t> </a:t>
            </a:r>
            <a:r>
              <a:rPr lang="en-US" sz="2000" dirty="0" err="1"/>
              <a:t>penularan</a:t>
            </a:r>
            <a:r>
              <a:rPr lang="en-US" sz="2000" dirty="0"/>
              <a:t> </a:t>
            </a:r>
            <a:r>
              <a:rPr lang="en-US" sz="2000" dirty="0" err="1"/>
              <a:t>wabak</a:t>
            </a:r>
            <a:r>
              <a:rPr lang="en-US" sz="2000" dirty="0"/>
              <a:t> dan </a:t>
            </a:r>
            <a:r>
              <a:rPr lang="en-US" sz="2000" dirty="0" err="1"/>
              <a:t>seumpamanya</a:t>
            </a:r>
            <a:r>
              <a:rPr lang="en-US" sz="2000" dirty="0"/>
              <a:t>.</a:t>
            </a:r>
          </a:p>
          <a:p>
            <a:pPr lvl="1" algn="just"/>
            <a:r>
              <a:rPr lang="en-US" sz="2000" dirty="0"/>
              <a:t>AP 55 – </a:t>
            </a:r>
            <a:r>
              <a:rPr lang="en-US" sz="2000" dirty="0" err="1"/>
              <a:t>perbelanjaan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keadaan</a:t>
            </a:r>
            <a:r>
              <a:rPr lang="en-US" sz="2000" dirty="0"/>
              <a:t> </a:t>
            </a:r>
            <a:r>
              <a:rPr lang="en-US" sz="2000" dirty="0" err="1"/>
              <a:t>darurat</a:t>
            </a:r>
            <a:r>
              <a:rPr lang="en-US" sz="2000" dirty="0"/>
              <a:t> dan </a:t>
            </a:r>
            <a:r>
              <a:rPr lang="en-US" sz="2000" dirty="0" err="1"/>
              <a:t>tiada</a:t>
            </a:r>
            <a:r>
              <a:rPr lang="en-US" sz="2000" dirty="0"/>
              <a:t> </a:t>
            </a:r>
            <a:r>
              <a:rPr lang="en-US" sz="2000" dirty="0" err="1"/>
              <a:t>peruntukan</a:t>
            </a:r>
            <a:endParaRPr lang="en-US" sz="2000" dirty="0"/>
          </a:p>
          <a:p>
            <a:pPr lvl="1" algn="just"/>
            <a:r>
              <a:rPr lang="en-US" sz="2000" dirty="0"/>
              <a:t>AP 173 - </a:t>
            </a:r>
            <a:r>
              <a:rPr lang="en-US" sz="2000" dirty="0" err="1"/>
              <a:t>perbelanjaan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sesuatu</a:t>
            </a:r>
            <a:r>
              <a:rPr lang="en-US" sz="2000" dirty="0"/>
              <a:t> </a:t>
            </a:r>
            <a:r>
              <a:rPr lang="en-US" sz="2000" dirty="0" err="1"/>
              <a:t>keadaan</a:t>
            </a:r>
            <a:r>
              <a:rPr lang="en-US" sz="2000" dirty="0"/>
              <a:t> </a:t>
            </a:r>
            <a:r>
              <a:rPr lang="en-US" sz="2000" dirty="0" err="1"/>
              <a:t>darurat</a:t>
            </a:r>
            <a:r>
              <a:rPr lang="en-US" sz="2000" dirty="0"/>
              <a:t> di mana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peruntukan</a:t>
            </a:r>
            <a:r>
              <a:rPr lang="en-US" sz="2000" dirty="0"/>
              <a:t> yang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diluluskan</a:t>
            </a:r>
            <a:r>
              <a:rPr lang="en-US" sz="2000" dirty="0"/>
              <a:t>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peraturan</a:t>
            </a:r>
            <a:r>
              <a:rPr lang="en-US" sz="2000" dirty="0"/>
              <a:t> </a:t>
            </a:r>
            <a:r>
              <a:rPr lang="en-US" sz="2000" dirty="0" err="1"/>
              <a:t>perolehan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dipatuhi</a:t>
            </a:r>
            <a:r>
              <a:rPr lang="en-US" sz="20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E23C90-B3B5-4816-8111-3AF8D3CDC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5AA64-E4B4-47CF-B3E2-48B93AFB2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1EB-FE24-4641-B138-A108834A9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4390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UP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UPM" id="{838E7035-ACE1-4B52-906F-A55315602EB9}" vid="{6A4BEE79-02F9-4A44-8551-F090BBAD4C63}"/>
    </a:ext>
  </a:extLst>
</a:theme>
</file>

<file path=ppt/theme/theme2.xml><?xml version="1.0" encoding="utf-8"?>
<a:theme xmlns:a="http://schemas.openxmlformats.org/drawingml/2006/main" name="1_Theme UP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UPM" id="{B32D8BC1-A43D-4CEA-A177-92F9461981AD}" vid="{696453EB-9512-49D0-A5A2-854AC5B05CF4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BBCE3961606B40BB89FAF86CD5D98F" ma:contentTypeVersion="22" ma:contentTypeDescription="Create a new document." ma:contentTypeScope="" ma:versionID="43716ec98c1efc7ec6c2d3ff76955fa6">
  <xsd:schema xmlns:xsd="http://www.w3.org/2001/XMLSchema" xmlns:xs="http://www.w3.org/2001/XMLSchema" xmlns:p="http://schemas.microsoft.com/office/2006/metadata/properties" xmlns:ns3="b0d0cdc6-556a-4e6c-8111-20bfcc233719" xmlns:ns4="97a76534-900e-4184-98b5-0e53c99a3ddd" targetNamespace="http://schemas.microsoft.com/office/2006/metadata/properties" ma:root="true" ma:fieldsID="f8e6cec919c8e8ea8471483e852a37c0" ns3:_="" ns4:_="">
    <xsd:import namespace="b0d0cdc6-556a-4e6c-8111-20bfcc233719"/>
    <xsd:import namespace="97a76534-900e-4184-98b5-0e53c99a3dd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0cdc6-556a-4e6c-8111-20bfcc2337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76534-900e-4184-98b5-0e53c99a3d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97a76534-900e-4184-98b5-0e53c99a3ddd" xsi:nil="true"/>
    <Invited_Teachers xmlns="97a76534-900e-4184-98b5-0e53c99a3ddd" xsi:nil="true"/>
    <Invited_Students xmlns="97a76534-900e-4184-98b5-0e53c99a3ddd" xsi:nil="true"/>
    <DefaultSectionNames xmlns="97a76534-900e-4184-98b5-0e53c99a3ddd" xsi:nil="true"/>
    <Is_Collaboration_Space_Locked xmlns="97a76534-900e-4184-98b5-0e53c99a3ddd" xsi:nil="true"/>
    <Templates xmlns="97a76534-900e-4184-98b5-0e53c99a3ddd" xsi:nil="true"/>
    <Has_Teacher_Only_SectionGroup xmlns="97a76534-900e-4184-98b5-0e53c99a3ddd" xsi:nil="true"/>
    <Owner xmlns="97a76534-900e-4184-98b5-0e53c99a3ddd">
      <UserInfo>
        <DisplayName/>
        <AccountId xsi:nil="true"/>
        <AccountType/>
      </UserInfo>
    </Owner>
    <Teachers xmlns="97a76534-900e-4184-98b5-0e53c99a3ddd">
      <UserInfo>
        <DisplayName/>
        <AccountId xsi:nil="true"/>
        <AccountType/>
      </UserInfo>
    </Teachers>
    <NotebookType xmlns="97a76534-900e-4184-98b5-0e53c99a3ddd" xsi:nil="true"/>
    <CultureName xmlns="97a76534-900e-4184-98b5-0e53c99a3ddd" xsi:nil="true"/>
    <FolderType xmlns="97a76534-900e-4184-98b5-0e53c99a3ddd" xsi:nil="true"/>
    <Students xmlns="97a76534-900e-4184-98b5-0e53c99a3ddd">
      <UserInfo>
        <DisplayName/>
        <AccountId xsi:nil="true"/>
        <AccountType/>
      </UserInfo>
    </Students>
    <Student_Groups xmlns="97a76534-900e-4184-98b5-0e53c99a3ddd">
      <UserInfo>
        <DisplayName/>
        <AccountId xsi:nil="true"/>
        <AccountType/>
      </UserInfo>
    </Student_Groups>
    <TeamsChannelId xmlns="97a76534-900e-4184-98b5-0e53c99a3ddd" xsi:nil="true"/>
    <IsNotebookLocked xmlns="97a76534-900e-4184-98b5-0e53c99a3ddd" xsi:nil="true"/>
    <Self_Registration_Enabled xmlns="97a76534-900e-4184-98b5-0e53c99a3ddd" xsi:nil="true"/>
  </documentManagement>
</p:properties>
</file>

<file path=customXml/itemProps1.xml><?xml version="1.0" encoding="utf-8"?>
<ds:datastoreItem xmlns:ds="http://schemas.openxmlformats.org/officeDocument/2006/customXml" ds:itemID="{0527635E-383F-40C9-B19C-6087D16145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0C724F-F8E9-4EB4-AD7F-2B99909E39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d0cdc6-556a-4e6c-8111-20bfcc233719"/>
    <ds:schemaRef ds:uri="97a76534-900e-4184-98b5-0e53c99a3d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B768ED-A1BF-4E81-A13A-FFD3010BECD5}">
  <ds:schemaRefs>
    <ds:schemaRef ds:uri="b0d0cdc6-556a-4e6c-8111-20bfcc233719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97a76534-900e-4184-98b5-0e53c99a3ddd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2427</Words>
  <Application>Microsoft Office PowerPoint</Application>
  <PresentationFormat>On-screen Show (4:3)</PresentationFormat>
  <Paragraphs>733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Arial Black</vt:lpstr>
      <vt:lpstr>Calibri</vt:lpstr>
      <vt:lpstr>Century Gothic</vt:lpstr>
      <vt:lpstr>Wingdings</vt:lpstr>
      <vt:lpstr>Theme UPM</vt:lpstr>
      <vt:lpstr>1_Theme UPM</vt:lpstr>
      <vt:lpstr>2_Office Theme</vt:lpstr>
      <vt:lpstr> </vt:lpstr>
      <vt:lpstr>Prinsip perolehan</vt:lpstr>
      <vt:lpstr>PowerPoint Presentation</vt:lpstr>
      <vt:lpstr>Kategori Perolehan</vt:lpstr>
      <vt:lpstr>Tanggungjawab</vt:lpstr>
      <vt:lpstr>IMPLIKASI</vt:lpstr>
      <vt:lpstr>Rujukan Tindakan  Yang Boleh Dikenakan</vt:lpstr>
      <vt:lpstr>AP 59: BAYARAN SUCI HATI</vt:lpstr>
      <vt:lpstr>Perbelanjaan darurat</vt:lpstr>
      <vt:lpstr>Konsep perolehan</vt:lpstr>
      <vt:lpstr>Pemerhatian </vt:lpstr>
      <vt:lpstr>Isu Perolehan</vt:lpstr>
      <vt:lpstr>PowerPoint Presentation</vt:lpstr>
      <vt:lpstr>PowerPoint Presentation</vt:lpstr>
      <vt:lpstr>Sebut harga yang meragukan?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Pengurusan kontrak perolehan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PRESTASI PEMBEKAL</vt:lpstr>
      <vt:lpstr>PowerPoint Presentation</vt:lpstr>
      <vt:lpstr>PUNCA KETIDAKPATUHAN</vt:lpstr>
      <vt:lpstr>PowerPoint Presentation</vt:lpstr>
      <vt:lpstr>PowerPoint Presentation</vt:lpstr>
      <vt:lpstr>SIKAP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Kepatuhan Kepada Peraturan Universiti</dc:title>
  <dc:creator>zainora abd talib</dc:creator>
  <cp:lastModifiedBy>WAN ZAHARUDDIN BIN WAN ABDULLAH @ WAN ABD RAHMAN</cp:lastModifiedBy>
  <cp:revision>52</cp:revision>
  <cp:lastPrinted>2020-01-28T05:43:14Z</cp:lastPrinted>
  <dcterms:created xsi:type="dcterms:W3CDTF">2019-01-16T15:22:24Z</dcterms:created>
  <dcterms:modified xsi:type="dcterms:W3CDTF">2020-03-11T07:57:27Z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0x0101003CBBCE3961606B40BB89FAF86CD5D98F</vt:lpwstr>
  </property>
</Properties>
</file>